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60" r:id="rId5"/>
    <p:sldId id="261" r:id="rId6"/>
    <p:sldId id="262" r:id="rId7"/>
    <p:sldId id="287" r:id="rId8"/>
    <p:sldId id="271" r:id="rId9"/>
    <p:sldId id="263" r:id="rId10"/>
    <p:sldId id="266" r:id="rId11"/>
    <p:sldId id="264" r:id="rId12"/>
    <p:sldId id="270" r:id="rId13"/>
    <p:sldId id="272" r:id="rId14"/>
    <p:sldId id="273" r:id="rId15"/>
    <p:sldId id="277" r:id="rId16"/>
    <p:sldId id="274" r:id="rId17"/>
    <p:sldId id="286" r:id="rId18"/>
    <p:sldId id="275" r:id="rId19"/>
    <p:sldId id="278" r:id="rId20"/>
    <p:sldId id="288" r:id="rId21"/>
    <p:sldId id="282" r:id="rId22"/>
    <p:sldId id="267" r:id="rId23"/>
    <p:sldId id="281" r:id="rId24"/>
    <p:sldId id="283" r:id="rId25"/>
    <p:sldId id="284" r:id="rId26"/>
    <p:sldId id="285" r:id="rId27"/>
  </p:sldIdLst>
  <p:sldSz cx="9144000" cy="6858000" type="screen4x3"/>
  <p:notesSz cx="6797675" cy="9928225"/>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88A"/>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12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E84878FD-B612-4F74-BC12-CBF680AB5F98}"/>
              </a:ext>
            </a:extLst>
          </p:cNvPr>
          <p:cNvSpPr>
            <a:spLocks noGrp="1"/>
          </p:cNvSpPr>
          <p:nvPr>
            <p:ph type="hdr" sz="quarter"/>
          </p:nvPr>
        </p:nvSpPr>
        <p:spPr>
          <a:xfrm>
            <a:off x="0" y="0"/>
            <a:ext cx="2946400" cy="496888"/>
          </a:xfrm>
          <a:prstGeom prst="rect">
            <a:avLst/>
          </a:prstGeom>
        </p:spPr>
        <p:txBody>
          <a:bodyPr vert="horz" lIns="92190" tIns="46095" rIns="92190" bIns="46095"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a:extLst>
              <a:ext uri="{FF2B5EF4-FFF2-40B4-BE49-F238E27FC236}">
                <a16:creationId xmlns:a16="http://schemas.microsoft.com/office/drawing/2014/main" id="{CC14D4DD-C4C2-4463-B5A6-660028038142}"/>
              </a:ext>
            </a:extLst>
          </p:cNvPr>
          <p:cNvSpPr>
            <a:spLocks noGrp="1"/>
          </p:cNvSpPr>
          <p:nvPr>
            <p:ph type="dt" idx="1"/>
          </p:nvPr>
        </p:nvSpPr>
        <p:spPr>
          <a:xfrm>
            <a:off x="3849688" y="0"/>
            <a:ext cx="2946400" cy="496888"/>
          </a:xfrm>
          <a:prstGeom prst="rect">
            <a:avLst/>
          </a:prstGeom>
        </p:spPr>
        <p:txBody>
          <a:bodyPr vert="horz" lIns="92190" tIns="46095" rIns="92190" bIns="46095" rtlCol="0"/>
          <a:lstStyle>
            <a:lvl1pPr algn="r" fontAlgn="auto">
              <a:spcBef>
                <a:spcPts val="0"/>
              </a:spcBef>
              <a:spcAft>
                <a:spcPts val="0"/>
              </a:spcAft>
              <a:defRPr sz="1200" smtClean="0">
                <a:latin typeface="+mn-lt"/>
                <a:cs typeface="+mn-cs"/>
              </a:defRPr>
            </a:lvl1pPr>
          </a:lstStyle>
          <a:p>
            <a:pPr>
              <a:defRPr/>
            </a:pPr>
            <a:fld id="{7C7C117B-4B78-4537-8406-F9D92B96DA00}" type="datetimeFigureOut">
              <a:rPr lang="es-ES"/>
              <a:pPr>
                <a:defRPr/>
              </a:pPr>
              <a:t>27/05/2019</a:t>
            </a:fld>
            <a:endParaRPr lang="es-ES"/>
          </a:p>
        </p:txBody>
      </p:sp>
      <p:sp>
        <p:nvSpPr>
          <p:cNvPr id="4" name="3 Marcador de imagen de diapositiva">
            <a:extLst>
              <a:ext uri="{FF2B5EF4-FFF2-40B4-BE49-F238E27FC236}">
                <a16:creationId xmlns:a16="http://schemas.microsoft.com/office/drawing/2014/main" id="{8C20EFFE-381C-41F0-AB2F-5F00AEF8EA50}"/>
              </a:ext>
            </a:extLst>
          </p:cNvPr>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2190" tIns="46095" rIns="92190" bIns="46095" rtlCol="0" anchor="ctr"/>
          <a:lstStyle/>
          <a:p>
            <a:pPr lvl="0"/>
            <a:endParaRPr lang="es-ES" noProof="0"/>
          </a:p>
        </p:txBody>
      </p:sp>
      <p:sp>
        <p:nvSpPr>
          <p:cNvPr id="5" name="4 Marcador de notas">
            <a:extLst>
              <a:ext uri="{FF2B5EF4-FFF2-40B4-BE49-F238E27FC236}">
                <a16:creationId xmlns:a16="http://schemas.microsoft.com/office/drawing/2014/main" id="{684B3828-AB3B-44CA-A2C1-9C2C37FEF8C6}"/>
              </a:ext>
            </a:extLst>
          </p:cNvPr>
          <p:cNvSpPr>
            <a:spLocks noGrp="1"/>
          </p:cNvSpPr>
          <p:nvPr>
            <p:ph type="body" sz="quarter" idx="3"/>
          </p:nvPr>
        </p:nvSpPr>
        <p:spPr>
          <a:xfrm>
            <a:off x="679450" y="4716463"/>
            <a:ext cx="5438775" cy="4467225"/>
          </a:xfrm>
          <a:prstGeom prst="rect">
            <a:avLst/>
          </a:prstGeom>
        </p:spPr>
        <p:txBody>
          <a:bodyPr vert="horz" lIns="92190" tIns="46095" rIns="92190" bIns="46095"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a:extLst>
              <a:ext uri="{FF2B5EF4-FFF2-40B4-BE49-F238E27FC236}">
                <a16:creationId xmlns:a16="http://schemas.microsoft.com/office/drawing/2014/main" id="{1C1A97CC-03D5-448C-B343-374D25967EB8}"/>
              </a:ext>
            </a:extLst>
          </p:cNvPr>
          <p:cNvSpPr>
            <a:spLocks noGrp="1"/>
          </p:cNvSpPr>
          <p:nvPr>
            <p:ph type="ftr" sz="quarter" idx="4"/>
          </p:nvPr>
        </p:nvSpPr>
        <p:spPr>
          <a:xfrm>
            <a:off x="0" y="9429750"/>
            <a:ext cx="2946400" cy="496888"/>
          </a:xfrm>
          <a:prstGeom prst="rect">
            <a:avLst/>
          </a:prstGeom>
        </p:spPr>
        <p:txBody>
          <a:bodyPr vert="horz" lIns="92190" tIns="46095" rIns="92190" bIns="46095"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a:extLst>
              <a:ext uri="{FF2B5EF4-FFF2-40B4-BE49-F238E27FC236}">
                <a16:creationId xmlns:a16="http://schemas.microsoft.com/office/drawing/2014/main" id="{0B7D11F9-C685-4A00-B121-9C6BBC67F871}"/>
              </a:ext>
            </a:extLst>
          </p:cNvPr>
          <p:cNvSpPr>
            <a:spLocks noGrp="1"/>
          </p:cNvSpPr>
          <p:nvPr>
            <p:ph type="sldNum" sz="quarter" idx="5"/>
          </p:nvPr>
        </p:nvSpPr>
        <p:spPr>
          <a:xfrm>
            <a:off x="3849688" y="9429750"/>
            <a:ext cx="2946400" cy="496888"/>
          </a:xfrm>
          <a:prstGeom prst="rect">
            <a:avLst/>
          </a:prstGeom>
        </p:spPr>
        <p:txBody>
          <a:bodyPr vert="horz" wrap="square" lIns="92190" tIns="46095" rIns="92190" bIns="46095" numCol="1" anchor="b" anchorCtr="0" compatLnSpc="1">
            <a:prstTxWarp prst="textNoShape">
              <a:avLst/>
            </a:prstTxWarp>
          </a:bodyPr>
          <a:lstStyle>
            <a:lvl1pPr algn="r">
              <a:defRPr sz="1200">
                <a:latin typeface="Calibri" panose="020F0502020204030204" pitchFamily="34" charset="0"/>
              </a:defRPr>
            </a:lvl1pPr>
          </a:lstStyle>
          <a:p>
            <a:fld id="{6AD003BB-5057-4A55-A759-637CE777BF02}"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Marcador de imagen de diapositiva">
            <a:extLst>
              <a:ext uri="{FF2B5EF4-FFF2-40B4-BE49-F238E27FC236}">
                <a16:creationId xmlns:a16="http://schemas.microsoft.com/office/drawing/2014/main" id="{5B1EB9C1-7DED-4AFF-9EB0-C6EEE41408C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2 Marcador de notas">
            <a:extLst>
              <a:ext uri="{FF2B5EF4-FFF2-40B4-BE49-F238E27FC236}">
                <a16:creationId xmlns:a16="http://schemas.microsoft.com/office/drawing/2014/main" id="{7D55CCE8-B526-4D74-B663-8F36CF6C5B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a:p>
        </p:txBody>
      </p:sp>
      <p:sp>
        <p:nvSpPr>
          <p:cNvPr id="26627" name="3 Marcador de número de diapositiva">
            <a:extLst>
              <a:ext uri="{FF2B5EF4-FFF2-40B4-BE49-F238E27FC236}">
                <a16:creationId xmlns:a16="http://schemas.microsoft.com/office/drawing/2014/main" id="{B5CA7B93-B9C7-417E-859F-7E4078AD6B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33E5186-D6A5-4D99-8C46-FA0FF5BC7ABC}" type="slidenum">
              <a:rPr lang="es-ES" altLang="es-ES">
                <a:latin typeface="Calibri" panose="020F0502020204030204" pitchFamily="34" charset="0"/>
              </a:rPr>
              <a:pPr/>
              <a:t>12</a:t>
            </a:fld>
            <a:endParaRPr lang="es-ES" altLang="es-E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Triángulo rectángulo">
            <a:extLst>
              <a:ext uri="{FF2B5EF4-FFF2-40B4-BE49-F238E27FC236}">
                <a16:creationId xmlns:a16="http://schemas.microsoft.com/office/drawing/2014/main" id="{A7480C12-0E0A-4696-93B6-5F4DC7421EFF}"/>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1 Grupo">
            <a:extLst>
              <a:ext uri="{FF2B5EF4-FFF2-40B4-BE49-F238E27FC236}">
                <a16:creationId xmlns:a16="http://schemas.microsoft.com/office/drawing/2014/main" id="{8E462474-EDE9-457A-81C3-7905100E86A9}"/>
              </a:ext>
            </a:extLst>
          </p:cNvPr>
          <p:cNvGrpSpPr>
            <a:grpSpLocks/>
          </p:cNvGrpSpPr>
          <p:nvPr/>
        </p:nvGrpSpPr>
        <p:grpSpPr bwMode="auto">
          <a:xfrm>
            <a:off x="-3175" y="4953000"/>
            <a:ext cx="9147175" cy="1911350"/>
            <a:chOff x="-3765" y="4832896"/>
            <a:chExt cx="9147765" cy="2032192"/>
          </a:xfrm>
        </p:grpSpPr>
        <p:sp>
          <p:nvSpPr>
            <p:cNvPr id="6" name="6 Forma libre">
              <a:extLst>
                <a:ext uri="{FF2B5EF4-FFF2-40B4-BE49-F238E27FC236}">
                  <a16:creationId xmlns:a16="http://schemas.microsoft.com/office/drawing/2014/main" id="{CEB55910-579E-496E-AE20-A8C7A3ECC832}"/>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7 Forma libre">
              <a:extLst>
                <a:ext uri="{FF2B5EF4-FFF2-40B4-BE49-F238E27FC236}">
                  <a16:creationId xmlns:a16="http://schemas.microsoft.com/office/drawing/2014/main" id="{253A8BE8-6CC9-4E6D-8485-ACCED56D0ED7}"/>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Forma libre">
              <a:extLst>
                <a:ext uri="{FF2B5EF4-FFF2-40B4-BE49-F238E27FC236}">
                  <a16:creationId xmlns:a16="http://schemas.microsoft.com/office/drawing/2014/main" id="{C4ACFA26-A404-4698-9048-A2894860B5C1}"/>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11 Conector recto">
              <a:extLst>
                <a:ext uri="{FF2B5EF4-FFF2-40B4-BE49-F238E27FC236}">
                  <a16:creationId xmlns:a16="http://schemas.microsoft.com/office/drawing/2014/main" id="{32DEA4FA-9C38-4CC7-81BB-EE3133A7AF66}"/>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a:t>Haga clic para modificar el estilo de subtítulo del patrón</a:t>
            </a:r>
            <a:endParaRPr lang="en-US"/>
          </a:p>
        </p:txBody>
      </p:sp>
      <p:sp>
        <p:nvSpPr>
          <p:cNvPr id="11" name="29 Marcador de fecha">
            <a:extLst>
              <a:ext uri="{FF2B5EF4-FFF2-40B4-BE49-F238E27FC236}">
                <a16:creationId xmlns:a16="http://schemas.microsoft.com/office/drawing/2014/main" id="{4A0D17BE-569C-47BB-A1BA-A6564286C725}"/>
              </a:ext>
            </a:extLst>
          </p:cNvPr>
          <p:cNvSpPr>
            <a:spLocks noGrp="1"/>
          </p:cNvSpPr>
          <p:nvPr>
            <p:ph type="dt" sz="half" idx="10"/>
          </p:nvPr>
        </p:nvSpPr>
        <p:spPr/>
        <p:txBody>
          <a:bodyPr/>
          <a:lstStyle>
            <a:lvl1pPr>
              <a:defRPr smtClean="0">
                <a:solidFill>
                  <a:srgbClr val="FFFFFF"/>
                </a:solidFill>
              </a:defRPr>
            </a:lvl1pPr>
            <a:extLst/>
          </a:lstStyle>
          <a:p>
            <a:pPr>
              <a:defRPr/>
            </a:pPr>
            <a:fld id="{17B518A8-C1C1-4427-B278-BD0F262E7C66}" type="datetime1">
              <a:rPr lang="es-ES"/>
              <a:pPr>
                <a:defRPr/>
              </a:pPr>
              <a:t>27/05/2019</a:t>
            </a:fld>
            <a:endParaRPr lang="es-ES"/>
          </a:p>
        </p:txBody>
      </p:sp>
      <p:sp>
        <p:nvSpPr>
          <p:cNvPr id="12" name="18 Marcador de pie de página">
            <a:extLst>
              <a:ext uri="{FF2B5EF4-FFF2-40B4-BE49-F238E27FC236}">
                <a16:creationId xmlns:a16="http://schemas.microsoft.com/office/drawing/2014/main" id="{33ED2419-B93D-4788-99EF-3EA9111CADF4}"/>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a:extLst>
              <a:ext uri="{FF2B5EF4-FFF2-40B4-BE49-F238E27FC236}">
                <a16:creationId xmlns:a16="http://schemas.microsoft.com/office/drawing/2014/main" id="{02F3ADFA-5963-4370-974C-D0F76B3BF40F}"/>
              </a:ext>
            </a:extLst>
          </p:cNvPr>
          <p:cNvSpPr>
            <a:spLocks noGrp="1"/>
          </p:cNvSpPr>
          <p:nvPr>
            <p:ph type="sldNum" sz="quarter" idx="12"/>
          </p:nvPr>
        </p:nvSpPr>
        <p:spPr/>
        <p:txBody>
          <a:bodyPr/>
          <a:lstStyle>
            <a:lvl1pPr>
              <a:defRPr>
                <a:solidFill>
                  <a:srgbClr val="FFFFFF"/>
                </a:solidFill>
              </a:defRPr>
            </a:lvl1pPr>
          </a:lstStyle>
          <a:p>
            <a:fld id="{0996C716-8CCC-4B68-82F8-A6E4A6354AF5}" type="slidenum">
              <a:rPr lang="es-ES" altLang="es-ES"/>
              <a:pPr/>
              <a:t>‹Nº›</a:t>
            </a:fld>
            <a:endParaRPr lang="es-ES" altLang="es-ES"/>
          </a:p>
        </p:txBody>
      </p:sp>
    </p:spTree>
    <p:extLst>
      <p:ext uri="{BB962C8B-B14F-4D97-AF65-F5344CB8AC3E}">
        <p14:creationId xmlns:p14="http://schemas.microsoft.com/office/powerpoint/2010/main" val="361263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a:extLst>
              <a:ext uri="{FF2B5EF4-FFF2-40B4-BE49-F238E27FC236}">
                <a16:creationId xmlns:a16="http://schemas.microsoft.com/office/drawing/2014/main" id="{C71AFF4A-3EC6-49FA-8EF8-444D65BD37DD}"/>
              </a:ext>
            </a:extLst>
          </p:cNvPr>
          <p:cNvSpPr>
            <a:spLocks noGrp="1"/>
          </p:cNvSpPr>
          <p:nvPr>
            <p:ph type="dt" sz="half" idx="10"/>
          </p:nvPr>
        </p:nvSpPr>
        <p:spPr/>
        <p:txBody>
          <a:bodyPr/>
          <a:lstStyle>
            <a:lvl1pPr>
              <a:defRPr/>
            </a:lvl1pPr>
          </a:lstStyle>
          <a:p>
            <a:pPr>
              <a:defRPr/>
            </a:pPr>
            <a:fld id="{1A05DDA9-60F4-40D6-A155-30DE7BDA4EE9}" type="datetime1">
              <a:rPr lang="es-ES"/>
              <a:pPr>
                <a:defRPr/>
              </a:pPr>
              <a:t>27/05/2019</a:t>
            </a:fld>
            <a:endParaRPr lang="es-ES"/>
          </a:p>
        </p:txBody>
      </p:sp>
      <p:sp>
        <p:nvSpPr>
          <p:cNvPr id="5" name="21 Marcador de pie de página">
            <a:extLst>
              <a:ext uri="{FF2B5EF4-FFF2-40B4-BE49-F238E27FC236}">
                <a16:creationId xmlns:a16="http://schemas.microsoft.com/office/drawing/2014/main" id="{D57E6B89-C245-4DAB-883B-0FF014489C69}"/>
              </a:ext>
            </a:extLst>
          </p:cNvPr>
          <p:cNvSpPr>
            <a:spLocks noGrp="1"/>
          </p:cNvSpPr>
          <p:nvPr>
            <p:ph type="ftr" sz="quarter" idx="11"/>
          </p:nvPr>
        </p:nvSpPr>
        <p:spPr/>
        <p:txBody>
          <a:bodyPr/>
          <a:lstStyle>
            <a:lvl1pPr>
              <a:defRPr/>
            </a:lvl1pPr>
          </a:lstStyle>
          <a:p>
            <a:pPr>
              <a:defRPr/>
            </a:pPr>
            <a:endParaRPr lang="es-ES"/>
          </a:p>
        </p:txBody>
      </p:sp>
      <p:sp>
        <p:nvSpPr>
          <p:cNvPr id="6" name="17 Marcador de número de diapositiva">
            <a:extLst>
              <a:ext uri="{FF2B5EF4-FFF2-40B4-BE49-F238E27FC236}">
                <a16:creationId xmlns:a16="http://schemas.microsoft.com/office/drawing/2014/main" id="{A2887666-D14E-44D6-B127-C5D4CBC2E247}"/>
              </a:ext>
            </a:extLst>
          </p:cNvPr>
          <p:cNvSpPr>
            <a:spLocks noGrp="1"/>
          </p:cNvSpPr>
          <p:nvPr>
            <p:ph type="sldNum" sz="quarter" idx="12"/>
          </p:nvPr>
        </p:nvSpPr>
        <p:spPr/>
        <p:txBody>
          <a:bodyPr/>
          <a:lstStyle>
            <a:lvl1pPr>
              <a:defRPr/>
            </a:lvl1pPr>
          </a:lstStyle>
          <a:p>
            <a:fld id="{8C3C8818-2357-48BB-92A3-DA61A707939E}" type="slidenum">
              <a:rPr lang="es-ES" altLang="es-ES"/>
              <a:pPr/>
              <a:t>‹Nº›</a:t>
            </a:fld>
            <a:endParaRPr lang="es-ES" altLang="es-ES"/>
          </a:p>
        </p:txBody>
      </p:sp>
    </p:spTree>
    <p:extLst>
      <p:ext uri="{BB962C8B-B14F-4D97-AF65-F5344CB8AC3E}">
        <p14:creationId xmlns:p14="http://schemas.microsoft.com/office/powerpoint/2010/main" val="61533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a:extLst>
              <a:ext uri="{FF2B5EF4-FFF2-40B4-BE49-F238E27FC236}">
                <a16:creationId xmlns:a16="http://schemas.microsoft.com/office/drawing/2014/main" id="{5358EBC3-3592-4B6A-BBC6-3A927359ECD0}"/>
              </a:ext>
            </a:extLst>
          </p:cNvPr>
          <p:cNvSpPr>
            <a:spLocks noGrp="1"/>
          </p:cNvSpPr>
          <p:nvPr>
            <p:ph type="dt" sz="half" idx="10"/>
          </p:nvPr>
        </p:nvSpPr>
        <p:spPr/>
        <p:txBody>
          <a:bodyPr/>
          <a:lstStyle>
            <a:lvl1pPr>
              <a:defRPr/>
            </a:lvl1pPr>
          </a:lstStyle>
          <a:p>
            <a:pPr>
              <a:defRPr/>
            </a:pPr>
            <a:fld id="{D2B6CB42-858B-4279-A7E7-4815D0184760}" type="datetime1">
              <a:rPr lang="es-ES"/>
              <a:pPr>
                <a:defRPr/>
              </a:pPr>
              <a:t>27/05/2019</a:t>
            </a:fld>
            <a:endParaRPr lang="es-ES"/>
          </a:p>
        </p:txBody>
      </p:sp>
      <p:sp>
        <p:nvSpPr>
          <p:cNvPr id="5" name="21 Marcador de pie de página">
            <a:extLst>
              <a:ext uri="{FF2B5EF4-FFF2-40B4-BE49-F238E27FC236}">
                <a16:creationId xmlns:a16="http://schemas.microsoft.com/office/drawing/2014/main" id="{96060586-1528-4E0F-8357-09F8940D6374}"/>
              </a:ext>
            </a:extLst>
          </p:cNvPr>
          <p:cNvSpPr>
            <a:spLocks noGrp="1"/>
          </p:cNvSpPr>
          <p:nvPr>
            <p:ph type="ftr" sz="quarter" idx="11"/>
          </p:nvPr>
        </p:nvSpPr>
        <p:spPr/>
        <p:txBody>
          <a:bodyPr/>
          <a:lstStyle>
            <a:lvl1pPr>
              <a:defRPr/>
            </a:lvl1pPr>
          </a:lstStyle>
          <a:p>
            <a:pPr>
              <a:defRPr/>
            </a:pPr>
            <a:endParaRPr lang="es-ES"/>
          </a:p>
        </p:txBody>
      </p:sp>
      <p:sp>
        <p:nvSpPr>
          <p:cNvPr id="6" name="17 Marcador de número de diapositiva">
            <a:extLst>
              <a:ext uri="{FF2B5EF4-FFF2-40B4-BE49-F238E27FC236}">
                <a16:creationId xmlns:a16="http://schemas.microsoft.com/office/drawing/2014/main" id="{1C41BE66-2445-4DAD-81CD-B090E3289A17}"/>
              </a:ext>
            </a:extLst>
          </p:cNvPr>
          <p:cNvSpPr>
            <a:spLocks noGrp="1"/>
          </p:cNvSpPr>
          <p:nvPr>
            <p:ph type="sldNum" sz="quarter" idx="12"/>
          </p:nvPr>
        </p:nvSpPr>
        <p:spPr/>
        <p:txBody>
          <a:bodyPr/>
          <a:lstStyle>
            <a:lvl1pPr>
              <a:defRPr/>
            </a:lvl1pPr>
          </a:lstStyle>
          <a:p>
            <a:fld id="{9DA18B62-8560-43B9-B5C0-363EC81601DC}" type="slidenum">
              <a:rPr lang="es-ES" altLang="es-ES"/>
              <a:pPr/>
              <a:t>‹Nº›</a:t>
            </a:fld>
            <a:endParaRPr lang="es-ES" altLang="es-ES"/>
          </a:p>
        </p:txBody>
      </p:sp>
    </p:spTree>
    <p:extLst>
      <p:ext uri="{BB962C8B-B14F-4D97-AF65-F5344CB8AC3E}">
        <p14:creationId xmlns:p14="http://schemas.microsoft.com/office/powerpoint/2010/main" val="125757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6 Título"/>
          <p:cNvSpPr>
            <a:spLocks noGrp="1"/>
          </p:cNvSpPr>
          <p:nvPr>
            <p:ph type="title"/>
          </p:nvPr>
        </p:nvSpPr>
        <p:spPr/>
        <p:txBody>
          <a:bodyPr rtlCol="0"/>
          <a:lstStyle/>
          <a:p>
            <a:r>
              <a:rPr lang="es-ES"/>
              <a:t>Haga clic para modificar el estilo de título del patrón</a:t>
            </a:r>
            <a:endParaRPr lang="en-US"/>
          </a:p>
        </p:txBody>
      </p:sp>
      <p:sp>
        <p:nvSpPr>
          <p:cNvPr id="4" name="9 Marcador de fecha">
            <a:extLst>
              <a:ext uri="{FF2B5EF4-FFF2-40B4-BE49-F238E27FC236}">
                <a16:creationId xmlns:a16="http://schemas.microsoft.com/office/drawing/2014/main" id="{2094D335-A76D-4C31-95C1-D8E81546385D}"/>
              </a:ext>
            </a:extLst>
          </p:cNvPr>
          <p:cNvSpPr>
            <a:spLocks noGrp="1"/>
          </p:cNvSpPr>
          <p:nvPr>
            <p:ph type="dt" sz="half" idx="10"/>
          </p:nvPr>
        </p:nvSpPr>
        <p:spPr/>
        <p:txBody>
          <a:bodyPr/>
          <a:lstStyle>
            <a:lvl1pPr>
              <a:defRPr/>
            </a:lvl1pPr>
          </a:lstStyle>
          <a:p>
            <a:pPr>
              <a:defRPr/>
            </a:pPr>
            <a:fld id="{A8AAE919-5010-4361-BE97-660B1AC59953}" type="datetime1">
              <a:rPr lang="es-ES"/>
              <a:pPr>
                <a:defRPr/>
              </a:pPr>
              <a:t>27/05/2019</a:t>
            </a:fld>
            <a:endParaRPr lang="es-ES"/>
          </a:p>
        </p:txBody>
      </p:sp>
      <p:sp>
        <p:nvSpPr>
          <p:cNvPr id="5" name="21 Marcador de pie de página">
            <a:extLst>
              <a:ext uri="{FF2B5EF4-FFF2-40B4-BE49-F238E27FC236}">
                <a16:creationId xmlns:a16="http://schemas.microsoft.com/office/drawing/2014/main" id="{CC285663-F86A-4401-9980-52BAB6E175BB}"/>
              </a:ext>
            </a:extLst>
          </p:cNvPr>
          <p:cNvSpPr>
            <a:spLocks noGrp="1"/>
          </p:cNvSpPr>
          <p:nvPr>
            <p:ph type="ftr" sz="quarter" idx="11"/>
          </p:nvPr>
        </p:nvSpPr>
        <p:spPr/>
        <p:txBody>
          <a:bodyPr/>
          <a:lstStyle>
            <a:lvl1pPr>
              <a:defRPr/>
            </a:lvl1pPr>
          </a:lstStyle>
          <a:p>
            <a:pPr>
              <a:defRPr/>
            </a:pPr>
            <a:endParaRPr lang="es-ES"/>
          </a:p>
        </p:txBody>
      </p:sp>
      <p:sp>
        <p:nvSpPr>
          <p:cNvPr id="6" name="17 Marcador de número de diapositiva">
            <a:extLst>
              <a:ext uri="{FF2B5EF4-FFF2-40B4-BE49-F238E27FC236}">
                <a16:creationId xmlns:a16="http://schemas.microsoft.com/office/drawing/2014/main" id="{4BC454F3-F9FB-4FFB-A3DB-0ACC9921E6D4}"/>
              </a:ext>
            </a:extLst>
          </p:cNvPr>
          <p:cNvSpPr>
            <a:spLocks noGrp="1"/>
          </p:cNvSpPr>
          <p:nvPr>
            <p:ph type="sldNum" sz="quarter" idx="12"/>
          </p:nvPr>
        </p:nvSpPr>
        <p:spPr/>
        <p:txBody>
          <a:bodyPr/>
          <a:lstStyle>
            <a:lvl1pPr>
              <a:defRPr/>
            </a:lvl1pPr>
          </a:lstStyle>
          <a:p>
            <a:fld id="{B73A86F4-0F31-4674-9613-F320F85F7B13}" type="slidenum">
              <a:rPr lang="es-ES" altLang="es-ES"/>
              <a:pPr/>
              <a:t>‹Nº›</a:t>
            </a:fld>
            <a:endParaRPr lang="es-ES" altLang="es-ES"/>
          </a:p>
        </p:txBody>
      </p:sp>
    </p:spTree>
    <p:extLst>
      <p:ext uri="{BB962C8B-B14F-4D97-AF65-F5344CB8AC3E}">
        <p14:creationId xmlns:p14="http://schemas.microsoft.com/office/powerpoint/2010/main" val="205092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6 Cheurón">
            <a:extLst>
              <a:ext uri="{FF2B5EF4-FFF2-40B4-BE49-F238E27FC236}">
                <a16:creationId xmlns:a16="http://schemas.microsoft.com/office/drawing/2014/main" id="{B14800FA-EBEC-4997-9DBC-E4040C194CCD}"/>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7 Cheurón">
            <a:extLst>
              <a:ext uri="{FF2B5EF4-FFF2-40B4-BE49-F238E27FC236}">
                <a16:creationId xmlns:a16="http://schemas.microsoft.com/office/drawing/2014/main" id="{854B7248-F34A-4435-9D5A-1EF5EE47502F}"/>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a:t>Haga clic para modificar el estilo de texto del patrón</a:t>
            </a:r>
          </a:p>
        </p:txBody>
      </p:sp>
      <p:sp>
        <p:nvSpPr>
          <p:cNvPr id="6" name="3 Marcador de fecha">
            <a:extLst>
              <a:ext uri="{FF2B5EF4-FFF2-40B4-BE49-F238E27FC236}">
                <a16:creationId xmlns:a16="http://schemas.microsoft.com/office/drawing/2014/main" id="{551DBFE2-0AD8-4680-9405-A6F9277FA9E0}"/>
              </a:ext>
            </a:extLst>
          </p:cNvPr>
          <p:cNvSpPr>
            <a:spLocks noGrp="1"/>
          </p:cNvSpPr>
          <p:nvPr>
            <p:ph type="dt" sz="half" idx="10"/>
          </p:nvPr>
        </p:nvSpPr>
        <p:spPr/>
        <p:txBody>
          <a:bodyPr/>
          <a:lstStyle>
            <a:lvl1pPr>
              <a:defRPr/>
            </a:lvl1pPr>
          </a:lstStyle>
          <a:p>
            <a:pPr>
              <a:defRPr/>
            </a:pPr>
            <a:fld id="{665E0AC0-895D-44A9-96A2-6BFBE8EC8C53}" type="datetime1">
              <a:rPr lang="es-ES"/>
              <a:pPr>
                <a:defRPr/>
              </a:pPr>
              <a:t>27/05/2019</a:t>
            </a:fld>
            <a:endParaRPr lang="es-ES"/>
          </a:p>
        </p:txBody>
      </p:sp>
      <p:sp>
        <p:nvSpPr>
          <p:cNvPr id="7" name="4 Marcador de pie de página">
            <a:extLst>
              <a:ext uri="{FF2B5EF4-FFF2-40B4-BE49-F238E27FC236}">
                <a16:creationId xmlns:a16="http://schemas.microsoft.com/office/drawing/2014/main" id="{CAB05A38-EA73-4344-8FAB-3F04ED2F2C59}"/>
              </a:ext>
            </a:extLst>
          </p:cNvPr>
          <p:cNvSpPr>
            <a:spLocks noGrp="1"/>
          </p:cNvSpPr>
          <p:nvPr>
            <p:ph type="ftr" sz="quarter" idx="11"/>
          </p:nvPr>
        </p:nvSpPr>
        <p:spPr/>
        <p:txBody>
          <a:bodyPr/>
          <a:lstStyle>
            <a:lvl1pPr>
              <a:defRPr/>
            </a:lvl1pPr>
          </a:lstStyle>
          <a:p>
            <a:pPr>
              <a:defRPr/>
            </a:pPr>
            <a:endParaRPr lang="es-ES"/>
          </a:p>
        </p:txBody>
      </p:sp>
      <p:sp>
        <p:nvSpPr>
          <p:cNvPr id="8" name="5 Marcador de número de diapositiva">
            <a:extLst>
              <a:ext uri="{FF2B5EF4-FFF2-40B4-BE49-F238E27FC236}">
                <a16:creationId xmlns:a16="http://schemas.microsoft.com/office/drawing/2014/main" id="{4EFFC2E9-F49C-4B83-84B0-608638360A69}"/>
              </a:ext>
            </a:extLst>
          </p:cNvPr>
          <p:cNvSpPr>
            <a:spLocks noGrp="1"/>
          </p:cNvSpPr>
          <p:nvPr>
            <p:ph type="sldNum" sz="quarter" idx="12"/>
          </p:nvPr>
        </p:nvSpPr>
        <p:spPr/>
        <p:txBody>
          <a:bodyPr/>
          <a:lstStyle>
            <a:lvl1pPr>
              <a:defRPr/>
            </a:lvl1pPr>
          </a:lstStyle>
          <a:p>
            <a:fld id="{B07343D0-6C3C-4246-9E46-6D45956F7CEA}" type="slidenum">
              <a:rPr lang="es-ES" altLang="es-ES"/>
              <a:pPr/>
              <a:t>‹Nº›</a:t>
            </a:fld>
            <a:endParaRPr lang="es-ES" altLang="es-ES"/>
          </a:p>
        </p:txBody>
      </p:sp>
    </p:spTree>
    <p:extLst>
      <p:ext uri="{BB962C8B-B14F-4D97-AF65-F5344CB8AC3E}">
        <p14:creationId xmlns:p14="http://schemas.microsoft.com/office/powerpoint/2010/main" val="34141951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7 Título"/>
          <p:cNvSpPr>
            <a:spLocks noGrp="1"/>
          </p:cNvSpPr>
          <p:nvPr>
            <p:ph type="title"/>
          </p:nvPr>
        </p:nvSpPr>
        <p:spPr/>
        <p:txBody>
          <a:bodyPr rtlCol="0"/>
          <a:lstStyle/>
          <a:p>
            <a:r>
              <a:rPr lang="es-ES"/>
              <a:t>Haga clic para modificar el estilo de título del patrón</a:t>
            </a:r>
            <a:endParaRPr lang="en-US"/>
          </a:p>
        </p:txBody>
      </p:sp>
      <p:sp>
        <p:nvSpPr>
          <p:cNvPr id="5" name="4 Marcador de fecha">
            <a:extLst>
              <a:ext uri="{FF2B5EF4-FFF2-40B4-BE49-F238E27FC236}">
                <a16:creationId xmlns:a16="http://schemas.microsoft.com/office/drawing/2014/main" id="{3D39EDC6-650F-4675-8895-E93AABDBEBB7}"/>
              </a:ext>
            </a:extLst>
          </p:cNvPr>
          <p:cNvSpPr>
            <a:spLocks noGrp="1"/>
          </p:cNvSpPr>
          <p:nvPr>
            <p:ph type="dt" sz="half" idx="10"/>
          </p:nvPr>
        </p:nvSpPr>
        <p:spPr/>
        <p:txBody>
          <a:bodyPr/>
          <a:lstStyle>
            <a:lvl1pPr>
              <a:defRPr/>
            </a:lvl1pPr>
          </a:lstStyle>
          <a:p>
            <a:pPr>
              <a:defRPr/>
            </a:pPr>
            <a:fld id="{CF6E5D54-F022-4F15-8B8E-0EE7361B7BEC}" type="datetime1">
              <a:rPr lang="es-ES"/>
              <a:pPr>
                <a:defRPr/>
              </a:pPr>
              <a:t>27/05/2019</a:t>
            </a:fld>
            <a:endParaRPr lang="es-ES"/>
          </a:p>
        </p:txBody>
      </p:sp>
      <p:sp>
        <p:nvSpPr>
          <p:cNvPr id="6" name="5 Marcador de pie de página">
            <a:extLst>
              <a:ext uri="{FF2B5EF4-FFF2-40B4-BE49-F238E27FC236}">
                <a16:creationId xmlns:a16="http://schemas.microsoft.com/office/drawing/2014/main" id="{EA34EBFF-3D9E-45C1-9C33-953D3C771218}"/>
              </a:ext>
            </a:extLst>
          </p:cNvPr>
          <p:cNvSpPr>
            <a:spLocks noGrp="1"/>
          </p:cNvSpPr>
          <p:nvPr>
            <p:ph type="ftr" sz="quarter" idx="11"/>
          </p:nvPr>
        </p:nvSpPr>
        <p:spPr/>
        <p:txBody>
          <a:bodyPr/>
          <a:lstStyle>
            <a:lvl1pPr>
              <a:defRPr/>
            </a:lvl1pPr>
          </a:lstStyle>
          <a:p>
            <a:pPr>
              <a:defRPr/>
            </a:pPr>
            <a:endParaRPr lang="es-ES"/>
          </a:p>
        </p:txBody>
      </p:sp>
      <p:sp>
        <p:nvSpPr>
          <p:cNvPr id="7" name="6 Marcador de número de diapositiva">
            <a:extLst>
              <a:ext uri="{FF2B5EF4-FFF2-40B4-BE49-F238E27FC236}">
                <a16:creationId xmlns:a16="http://schemas.microsoft.com/office/drawing/2014/main" id="{BEBA67D0-748C-479B-BEE3-3954CBD25F33}"/>
              </a:ext>
            </a:extLst>
          </p:cNvPr>
          <p:cNvSpPr>
            <a:spLocks noGrp="1"/>
          </p:cNvSpPr>
          <p:nvPr>
            <p:ph type="sldNum" sz="quarter" idx="12"/>
          </p:nvPr>
        </p:nvSpPr>
        <p:spPr/>
        <p:txBody>
          <a:bodyPr/>
          <a:lstStyle>
            <a:lvl1pPr>
              <a:defRPr/>
            </a:lvl1pPr>
          </a:lstStyle>
          <a:p>
            <a:fld id="{2A21C734-F7BE-4A5D-9BFB-2B0AC221ECF6}" type="slidenum">
              <a:rPr lang="es-ES" altLang="es-ES"/>
              <a:pPr/>
              <a:t>‹Nº›</a:t>
            </a:fld>
            <a:endParaRPr lang="es-ES" altLang="es-ES"/>
          </a:p>
        </p:txBody>
      </p:sp>
    </p:spTree>
    <p:extLst>
      <p:ext uri="{BB962C8B-B14F-4D97-AF65-F5344CB8AC3E}">
        <p14:creationId xmlns:p14="http://schemas.microsoft.com/office/powerpoint/2010/main" val="23798719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6 Marcador de fecha">
            <a:extLst>
              <a:ext uri="{FF2B5EF4-FFF2-40B4-BE49-F238E27FC236}">
                <a16:creationId xmlns:a16="http://schemas.microsoft.com/office/drawing/2014/main" id="{60E68458-57D5-4DEC-ADB8-DAC2E70A0CC8}"/>
              </a:ext>
            </a:extLst>
          </p:cNvPr>
          <p:cNvSpPr>
            <a:spLocks noGrp="1"/>
          </p:cNvSpPr>
          <p:nvPr>
            <p:ph type="dt" sz="half" idx="10"/>
          </p:nvPr>
        </p:nvSpPr>
        <p:spPr/>
        <p:txBody>
          <a:bodyPr/>
          <a:lstStyle>
            <a:lvl1pPr>
              <a:defRPr/>
            </a:lvl1pPr>
          </a:lstStyle>
          <a:p>
            <a:pPr>
              <a:defRPr/>
            </a:pPr>
            <a:fld id="{4C997B7E-FD08-439B-A787-462870CE69DF}" type="datetime1">
              <a:rPr lang="es-ES"/>
              <a:pPr>
                <a:defRPr/>
              </a:pPr>
              <a:t>27/05/2019</a:t>
            </a:fld>
            <a:endParaRPr lang="es-ES"/>
          </a:p>
        </p:txBody>
      </p:sp>
      <p:sp>
        <p:nvSpPr>
          <p:cNvPr id="8" name="7 Marcador de pie de página">
            <a:extLst>
              <a:ext uri="{FF2B5EF4-FFF2-40B4-BE49-F238E27FC236}">
                <a16:creationId xmlns:a16="http://schemas.microsoft.com/office/drawing/2014/main" id="{5D340520-2A76-4B91-B1BB-2ADD1EF4720C}"/>
              </a:ext>
            </a:extLst>
          </p:cNvPr>
          <p:cNvSpPr>
            <a:spLocks noGrp="1"/>
          </p:cNvSpPr>
          <p:nvPr>
            <p:ph type="ftr" sz="quarter" idx="11"/>
          </p:nvPr>
        </p:nvSpPr>
        <p:spPr/>
        <p:txBody>
          <a:bodyPr/>
          <a:lstStyle>
            <a:lvl1pPr>
              <a:defRPr/>
            </a:lvl1pPr>
          </a:lstStyle>
          <a:p>
            <a:pPr>
              <a:defRPr/>
            </a:pPr>
            <a:endParaRPr lang="es-ES"/>
          </a:p>
        </p:txBody>
      </p:sp>
      <p:sp>
        <p:nvSpPr>
          <p:cNvPr id="9" name="8 Marcador de número de diapositiva">
            <a:extLst>
              <a:ext uri="{FF2B5EF4-FFF2-40B4-BE49-F238E27FC236}">
                <a16:creationId xmlns:a16="http://schemas.microsoft.com/office/drawing/2014/main" id="{77C72715-1E03-47A9-8F02-88BCE8766FD7}"/>
              </a:ext>
            </a:extLst>
          </p:cNvPr>
          <p:cNvSpPr>
            <a:spLocks noGrp="1"/>
          </p:cNvSpPr>
          <p:nvPr>
            <p:ph type="sldNum" sz="quarter" idx="12"/>
          </p:nvPr>
        </p:nvSpPr>
        <p:spPr/>
        <p:txBody>
          <a:bodyPr/>
          <a:lstStyle>
            <a:lvl1pPr>
              <a:defRPr/>
            </a:lvl1pPr>
          </a:lstStyle>
          <a:p>
            <a:fld id="{7CE0FA87-37F5-428C-9419-5B95E0045914}" type="slidenum">
              <a:rPr lang="es-ES" altLang="es-ES"/>
              <a:pPr/>
              <a:t>‹Nº›</a:t>
            </a:fld>
            <a:endParaRPr lang="es-ES" altLang="es-ES"/>
          </a:p>
        </p:txBody>
      </p:sp>
    </p:spTree>
    <p:extLst>
      <p:ext uri="{BB962C8B-B14F-4D97-AF65-F5344CB8AC3E}">
        <p14:creationId xmlns:p14="http://schemas.microsoft.com/office/powerpoint/2010/main" val="158141690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p>
            <a:r>
              <a:rPr lang="es-ES"/>
              <a:t>Haga clic para modificar el estilo de título del patrón</a:t>
            </a:r>
            <a:endParaRPr lang="en-US"/>
          </a:p>
        </p:txBody>
      </p:sp>
      <p:sp>
        <p:nvSpPr>
          <p:cNvPr id="3" name="2 Marcador de fecha">
            <a:extLst>
              <a:ext uri="{FF2B5EF4-FFF2-40B4-BE49-F238E27FC236}">
                <a16:creationId xmlns:a16="http://schemas.microsoft.com/office/drawing/2014/main" id="{C44A9A1A-FDDD-46EC-8774-99043A5AAFA5}"/>
              </a:ext>
            </a:extLst>
          </p:cNvPr>
          <p:cNvSpPr>
            <a:spLocks noGrp="1"/>
          </p:cNvSpPr>
          <p:nvPr>
            <p:ph type="dt" sz="half" idx="10"/>
          </p:nvPr>
        </p:nvSpPr>
        <p:spPr/>
        <p:txBody>
          <a:bodyPr/>
          <a:lstStyle>
            <a:lvl1pPr>
              <a:defRPr/>
            </a:lvl1pPr>
          </a:lstStyle>
          <a:p>
            <a:pPr>
              <a:defRPr/>
            </a:pPr>
            <a:fld id="{64B89150-E320-4D92-ABF1-0FA66833D887}" type="datetime1">
              <a:rPr lang="es-ES"/>
              <a:pPr>
                <a:defRPr/>
              </a:pPr>
              <a:t>27/05/2019</a:t>
            </a:fld>
            <a:endParaRPr lang="es-ES"/>
          </a:p>
        </p:txBody>
      </p:sp>
      <p:sp>
        <p:nvSpPr>
          <p:cNvPr id="4" name="3 Marcador de pie de página">
            <a:extLst>
              <a:ext uri="{FF2B5EF4-FFF2-40B4-BE49-F238E27FC236}">
                <a16:creationId xmlns:a16="http://schemas.microsoft.com/office/drawing/2014/main" id="{A5F5520C-F739-40AA-8060-ACBF156E61D4}"/>
              </a:ext>
            </a:extLst>
          </p:cNvPr>
          <p:cNvSpPr>
            <a:spLocks noGrp="1"/>
          </p:cNvSpPr>
          <p:nvPr>
            <p:ph type="ftr" sz="quarter" idx="11"/>
          </p:nvPr>
        </p:nvSpPr>
        <p:spPr/>
        <p:txBody>
          <a:bodyPr/>
          <a:lstStyle>
            <a:lvl1pPr>
              <a:defRPr/>
            </a:lvl1pPr>
          </a:lstStyle>
          <a:p>
            <a:pPr>
              <a:defRPr/>
            </a:pPr>
            <a:endParaRPr lang="es-ES"/>
          </a:p>
        </p:txBody>
      </p:sp>
      <p:sp>
        <p:nvSpPr>
          <p:cNvPr id="5" name="4 Marcador de número de diapositiva">
            <a:extLst>
              <a:ext uri="{FF2B5EF4-FFF2-40B4-BE49-F238E27FC236}">
                <a16:creationId xmlns:a16="http://schemas.microsoft.com/office/drawing/2014/main" id="{FFC097F4-9FED-4CAE-B2E2-E6D5A442FD98}"/>
              </a:ext>
            </a:extLst>
          </p:cNvPr>
          <p:cNvSpPr>
            <a:spLocks noGrp="1"/>
          </p:cNvSpPr>
          <p:nvPr>
            <p:ph type="sldNum" sz="quarter" idx="12"/>
          </p:nvPr>
        </p:nvSpPr>
        <p:spPr/>
        <p:txBody>
          <a:bodyPr/>
          <a:lstStyle>
            <a:lvl1pPr>
              <a:defRPr/>
            </a:lvl1pPr>
          </a:lstStyle>
          <a:p>
            <a:fld id="{C4D516A6-A9CC-4906-91AF-7944E8A52F3B}" type="slidenum">
              <a:rPr lang="es-ES" altLang="es-ES"/>
              <a:pPr/>
              <a:t>‹Nº›</a:t>
            </a:fld>
            <a:endParaRPr lang="es-ES" altLang="es-ES"/>
          </a:p>
        </p:txBody>
      </p:sp>
    </p:spTree>
    <p:extLst>
      <p:ext uri="{BB962C8B-B14F-4D97-AF65-F5344CB8AC3E}">
        <p14:creationId xmlns:p14="http://schemas.microsoft.com/office/powerpoint/2010/main" val="229625209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a:extLst>
              <a:ext uri="{FF2B5EF4-FFF2-40B4-BE49-F238E27FC236}">
                <a16:creationId xmlns:a16="http://schemas.microsoft.com/office/drawing/2014/main" id="{394BE7DF-7D3E-4EFD-97AC-00D39C5D971A}"/>
              </a:ext>
            </a:extLst>
          </p:cNvPr>
          <p:cNvSpPr>
            <a:spLocks noGrp="1"/>
          </p:cNvSpPr>
          <p:nvPr>
            <p:ph type="dt" sz="half" idx="10"/>
          </p:nvPr>
        </p:nvSpPr>
        <p:spPr/>
        <p:txBody>
          <a:bodyPr/>
          <a:lstStyle>
            <a:lvl1pPr>
              <a:defRPr/>
            </a:lvl1pPr>
          </a:lstStyle>
          <a:p>
            <a:pPr>
              <a:defRPr/>
            </a:pPr>
            <a:fld id="{BFE3C572-381F-4724-9A43-CE5E3E020C90}" type="datetime1">
              <a:rPr lang="es-ES"/>
              <a:pPr>
                <a:defRPr/>
              </a:pPr>
              <a:t>27/05/2019</a:t>
            </a:fld>
            <a:endParaRPr lang="es-ES"/>
          </a:p>
        </p:txBody>
      </p:sp>
      <p:sp>
        <p:nvSpPr>
          <p:cNvPr id="3" name="21 Marcador de pie de página">
            <a:extLst>
              <a:ext uri="{FF2B5EF4-FFF2-40B4-BE49-F238E27FC236}">
                <a16:creationId xmlns:a16="http://schemas.microsoft.com/office/drawing/2014/main" id="{65B9CD8F-48A6-490F-8DE6-A7E2C5F80240}"/>
              </a:ext>
            </a:extLst>
          </p:cNvPr>
          <p:cNvSpPr>
            <a:spLocks noGrp="1"/>
          </p:cNvSpPr>
          <p:nvPr>
            <p:ph type="ftr" sz="quarter" idx="11"/>
          </p:nvPr>
        </p:nvSpPr>
        <p:spPr/>
        <p:txBody>
          <a:bodyPr/>
          <a:lstStyle>
            <a:lvl1pPr>
              <a:defRPr/>
            </a:lvl1pPr>
          </a:lstStyle>
          <a:p>
            <a:pPr>
              <a:defRPr/>
            </a:pPr>
            <a:endParaRPr lang="es-ES"/>
          </a:p>
        </p:txBody>
      </p:sp>
      <p:sp>
        <p:nvSpPr>
          <p:cNvPr id="4" name="17 Marcador de número de diapositiva">
            <a:extLst>
              <a:ext uri="{FF2B5EF4-FFF2-40B4-BE49-F238E27FC236}">
                <a16:creationId xmlns:a16="http://schemas.microsoft.com/office/drawing/2014/main" id="{3ED25611-4F21-4444-834D-53AE4EAE9E26}"/>
              </a:ext>
            </a:extLst>
          </p:cNvPr>
          <p:cNvSpPr>
            <a:spLocks noGrp="1"/>
          </p:cNvSpPr>
          <p:nvPr>
            <p:ph type="sldNum" sz="quarter" idx="12"/>
          </p:nvPr>
        </p:nvSpPr>
        <p:spPr/>
        <p:txBody>
          <a:bodyPr/>
          <a:lstStyle>
            <a:lvl1pPr>
              <a:defRPr/>
            </a:lvl1pPr>
          </a:lstStyle>
          <a:p>
            <a:fld id="{B82B702D-F413-4154-8D22-5B431669B7C8}" type="slidenum">
              <a:rPr lang="es-ES" altLang="es-ES"/>
              <a:pPr/>
              <a:t>‹Nº›</a:t>
            </a:fld>
            <a:endParaRPr lang="es-ES" altLang="es-ES"/>
          </a:p>
        </p:txBody>
      </p:sp>
    </p:spTree>
    <p:extLst>
      <p:ext uri="{BB962C8B-B14F-4D97-AF65-F5344CB8AC3E}">
        <p14:creationId xmlns:p14="http://schemas.microsoft.com/office/powerpoint/2010/main" val="399129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a:extLst>
              <a:ext uri="{FF2B5EF4-FFF2-40B4-BE49-F238E27FC236}">
                <a16:creationId xmlns:a16="http://schemas.microsoft.com/office/drawing/2014/main" id="{49980918-D6BC-4833-B1D9-8CF1FD1AEEF9}"/>
              </a:ext>
            </a:extLst>
          </p:cNvPr>
          <p:cNvSpPr>
            <a:spLocks noGrp="1"/>
          </p:cNvSpPr>
          <p:nvPr>
            <p:ph type="dt" sz="half" idx="10"/>
          </p:nvPr>
        </p:nvSpPr>
        <p:spPr/>
        <p:txBody>
          <a:bodyPr/>
          <a:lstStyle>
            <a:lvl1pPr>
              <a:defRPr/>
            </a:lvl1pPr>
          </a:lstStyle>
          <a:p>
            <a:pPr>
              <a:defRPr/>
            </a:pPr>
            <a:fld id="{542CEDBD-F492-46AE-BBC3-8C4F6CC341B0}" type="datetime1">
              <a:rPr lang="es-ES"/>
              <a:pPr>
                <a:defRPr/>
              </a:pPr>
              <a:t>27/05/2019</a:t>
            </a:fld>
            <a:endParaRPr lang="es-ES"/>
          </a:p>
        </p:txBody>
      </p:sp>
      <p:sp>
        <p:nvSpPr>
          <p:cNvPr id="6" name="5 Marcador de pie de página">
            <a:extLst>
              <a:ext uri="{FF2B5EF4-FFF2-40B4-BE49-F238E27FC236}">
                <a16:creationId xmlns:a16="http://schemas.microsoft.com/office/drawing/2014/main" id="{24DB410A-EB37-47A3-989F-D803097764E2}"/>
              </a:ext>
            </a:extLst>
          </p:cNvPr>
          <p:cNvSpPr>
            <a:spLocks noGrp="1"/>
          </p:cNvSpPr>
          <p:nvPr>
            <p:ph type="ftr" sz="quarter" idx="11"/>
          </p:nvPr>
        </p:nvSpPr>
        <p:spPr/>
        <p:txBody>
          <a:bodyPr/>
          <a:lstStyle>
            <a:lvl1pPr>
              <a:defRPr/>
            </a:lvl1pPr>
          </a:lstStyle>
          <a:p>
            <a:pPr>
              <a:defRPr/>
            </a:pPr>
            <a:endParaRPr lang="es-ES"/>
          </a:p>
        </p:txBody>
      </p:sp>
      <p:sp>
        <p:nvSpPr>
          <p:cNvPr id="7" name="6 Marcador de número de diapositiva">
            <a:extLst>
              <a:ext uri="{FF2B5EF4-FFF2-40B4-BE49-F238E27FC236}">
                <a16:creationId xmlns:a16="http://schemas.microsoft.com/office/drawing/2014/main" id="{FD67F4B9-1489-4822-96D9-F5C0F9AEC651}"/>
              </a:ext>
            </a:extLst>
          </p:cNvPr>
          <p:cNvSpPr>
            <a:spLocks noGrp="1"/>
          </p:cNvSpPr>
          <p:nvPr>
            <p:ph type="sldNum" sz="quarter" idx="12"/>
          </p:nvPr>
        </p:nvSpPr>
        <p:spPr/>
        <p:txBody>
          <a:bodyPr/>
          <a:lstStyle>
            <a:lvl1pPr>
              <a:defRPr/>
            </a:lvl1pPr>
          </a:lstStyle>
          <a:p>
            <a:fld id="{52E0DF65-F6F1-4F66-843D-0E5CF182C67E}" type="slidenum">
              <a:rPr lang="es-ES" altLang="es-ES"/>
              <a:pPr/>
              <a:t>‹Nº›</a:t>
            </a:fld>
            <a:endParaRPr lang="es-ES" altLang="es-ES"/>
          </a:p>
        </p:txBody>
      </p:sp>
    </p:spTree>
    <p:extLst>
      <p:ext uri="{BB962C8B-B14F-4D97-AF65-F5344CB8AC3E}">
        <p14:creationId xmlns:p14="http://schemas.microsoft.com/office/powerpoint/2010/main" val="24366289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Forma libre">
            <a:extLst>
              <a:ext uri="{FF2B5EF4-FFF2-40B4-BE49-F238E27FC236}">
                <a16:creationId xmlns:a16="http://schemas.microsoft.com/office/drawing/2014/main" id="{732EBC50-D687-44D8-8E7E-6BFB2CA0A345}"/>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8 Forma libre">
            <a:extLst>
              <a:ext uri="{FF2B5EF4-FFF2-40B4-BE49-F238E27FC236}">
                <a16:creationId xmlns:a16="http://schemas.microsoft.com/office/drawing/2014/main" id="{0D24DC01-9CA3-4798-8B71-D101031CAB1D}"/>
              </a:ext>
            </a:extLst>
          </p:cNvPr>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9 Triángulo rectángulo">
            <a:extLst>
              <a:ext uri="{FF2B5EF4-FFF2-40B4-BE49-F238E27FC236}">
                <a16:creationId xmlns:a16="http://schemas.microsoft.com/office/drawing/2014/main" id="{3549A7A0-4580-4804-9F26-B5FCA43D9360}"/>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10 Conector recto">
            <a:extLst>
              <a:ext uri="{FF2B5EF4-FFF2-40B4-BE49-F238E27FC236}">
                <a16:creationId xmlns:a16="http://schemas.microsoft.com/office/drawing/2014/main" id="{EF6C617E-2F53-4CB3-9CE7-AF27752727F7}"/>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a:extLst>
              <a:ext uri="{FF2B5EF4-FFF2-40B4-BE49-F238E27FC236}">
                <a16:creationId xmlns:a16="http://schemas.microsoft.com/office/drawing/2014/main" id="{9EE0A579-5D9C-4AC8-83FD-C3D9A2849489}"/>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12 Cheurón">
            <a:extLst>
              <a:ext uri="{FF2B5EF4-FFF2-40B4-BE49-F238E27FC236}">
                <a16:creationId xmlns:a16="http://schemas.microsoft.com/office/drawing/2014/main" id="{4047CBC9-3C23-492F-8A40-FCD20130737A}"/>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a:t>Haga clic para modificar el estilo de título del patrón</a:t>
            </a:r>
            <a:endParaRPr lang="en-US"/>
          </a:p>
        </p:txBody>
      </p:sp>
      <p:sp>
        <p:nvSpPr>
          <p:cNvPr id="11" name="4 Marcador de fecha">
            <a:extLst>
              <a:ext uri="{FF2B5EF4-FFF2-40B4-BE49-F238E27FC236}">
                <a16:creationId xmlns:a16="http://schemas.microsoft.com/office/drawing/2014/main" id="{1B952577-9218-4113-B84F-3EC3CAE505A5}"/>
              </a:ext>
            </a:extLst>
          </p:cNvPr>
          <p:cNvSpPr>
            <a:spLocks noGrp="1"/>
          </p:cNvSpPr>
          <p:nvPr>
            <p:ph type="dt" sz="half" idx="10"/>
          </p:nvPr>
        </p:nvSpPr>
        <p:spPr/>
        <p:txBody>
          <a:bodyPr/>
          <a:lstStyle>
            <a:lvl1pPr>
              <a:defRPr smtClean="0">
                <a:solidFill>
                  <a:schemeClr val="tx1"/>
                </a:solidFill>
              </a:defRPr>
            </a:lvl1pPr>
            <a:extLst/>
          </a:lstStyle>
          <a:p>
            <a:pPr>
              <a:defRPr/>
            </a:pPr>
            <a:fld id="{5E17C5E0-4675-491A-9F48-BD4C52F23259}" type="datetime1">
              <a:rPr lang="es-ES"/>
              <a:pPr>
                <a:defRPr/>
              </a:pPr>
              <a:t>27/05/2019</a:t>
            </a:fld>
            <a:endParaRPr lang="es-ES"/>
          </a:p>
        </p:txBody>
      </p:sp>
      <p:sp>
        <p:nvSpPr>
          <p:cNvPr id="12" name="5 Marcador de pie de página">
            <a:extLst>
              <a:ext uri="{FF2B5EF4-FFF2-40B4-BE49-F238E27FC236}">
                <a16:creationId xmlns:a16="http://schemas.microsoft.com/office/drawing/2014/main" id="{3505BB13-BBB1-409C-9576-A36FEC8D9475}"/>
              </a:ext>
            </a:extLst>
          </p:cNvPr>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a:extLst>
              <a:ext uri="{FF2B5EF4-FFF2-40B4-BE49-F238E27FC236}">
                <a16:creationId xmlns:a16="http://schemas.microsoft.com/office/drawing/2014/main" id="{0FFED5EA-2D20-40FC-A002-532A86FA06B3}"/>
              </a:ext>
            </a:extLst>
          </p:cNvPr>
          <p:cNvSpPr>
            <a:spLocks noGrp="1"/>
          </p:cNvSpPr>
          <p:nvPr>
            <p:ph type="sldNum" sz="quarter" idx="12"/>
          </p:nvPr>
        </p:nvSpPr>
        <p:spPr/>
        <p:txBody>
          <a:bodyPr/>
          <a:lstStyle>
            <a:lvl1pPr>
              <a:defRPr/>
            </a:lvl1pPr>
          </a:lstStyle>
          <a:p>
            <a:fld id="{FB6532FA-D725-45D5-A1FF-7F5D26AB5967}" type="slidenum">
              <a:rPr lang="es-ES" altLang="es-ES"/>
              <a:pPr/>
              <a:t>‹Nº›</a:t>
            </a:fld>
            <a:endParaRPr lang="es-ES" altLang="es-ES"/>
          </a:p>
        </p:txBody>
      </p:sp>
    </p:spTree>
    <p:extLst>
      <p:ext uri="{BB962C8B-B14F-4D97-AF65-F5344CB8AC3E}">
        <p14:creationId xmlns:p14="http://schemas.microsoft.com/office/powerpoint/2010/main" val="344519205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Forma libre">
            <a:extLst>
              <a:ext uri="{FF2B5EF4-FFF2-40B4-BE49-F238E27FC236}">
                <a16:creationId xmlns:a16="http://schemas.microsoft.com/office/drawing/2014/main" id="{01320915-DCD4-4BA2-9BA0-FF89221B3789}"/>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Forma libre">
            <a:extLst>
              <a:ext uri="{FF2B5EF4-FFF2-40B4-BE49-F238E27FC236}">
                <a16:creationId xmlns:a16="http://schemas.microsoft.com/office/drawing/2014/main" id="{18DE922D-E398-4B00-A7FD-33501A634DDC}"/>
              </a:ext>
            </a:extLst>
          </p:cNvPr>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3 Triángulo rectángulo">
            <a:extLst>
              <a:ext uri="{FF2B5EF4-FFF2-40B4-BE49-F238E27FC236}">
                <a16:creationId xmlns:a16="http://schemas.microsoft.com/office/drawing/2014/main" id="{4B5F5721-D6D8-434E-9080-76EF4D4EBE27}"/>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14 Conector recto">
            <a:extLst>
              <a:ext uri="{FF2B5EF4-FFF2-40B4-BE49-F238E27FC236}">
                <a16:creationId xmlns:a16="http://schemas.microsoft.com/office/drawing/2014/main" id="{FC4D7366-C307-45BB-8F61-251C37783363}"/>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a:extLst>
              <a:ext uri="{FF2B5EF4-FFF2-40B4-BE49-F238E27FC236}">
                <a16:creationId xmlns:a16="http://schemas.microsoft.com/office/drawing/2014/main" id="{3B8867CC-B12F-420D-AF43-2AD157DCC2A9}"/>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s-ES"/>
              <a:t>Haga clic para modificar el estilo de título del patrón</a:t>
            </a:r>
            <a:endParaRPr lang="en-US"/>
          </a:p>
        </p:txBody>
      </p:sp>
      <p:sp>
        <p:nvSpPr>
          <p:cNvPr id="1033" name="29 Marcador de texto">
            <a:extLst>
              <a:ext uri="{FF2B5EF4-FFF2-40B4-BE49-F238E27FC236}">
                <a16:creationId xmlns:a16="http://schemas.microsoft.com/office/drawing/2014/main" id="{036F2FEE-B874-4DAF-A73E-0F32FF871069}"/>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
        <p:nvSpPr>
          <p:cNvPr id="10" name="9 Marcador de fecha">
            <a:extLst>
              <a:ext uri="{FF2B5EF4-FFF2-40B4-BE49-F238E27FC236}">
                <a16:creationId xmlns:a16="http://schemas.microsoft.com/office/drawing/2014/main" id="{8774131D-54DE-49FB-9C8B-AD0FCD26B4B2}"/>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24F9E32F-8333-46A1-8D37-83191081C4D1}" type="datetime1">
              <a:rPr lang="es-ES"/>
              <a:pPr>
                <a:defRPr/>
              </a:pPr>
              <a:t>27/05/2019</a:t>
            </a:fld>
            <a:endParaRPr lang="es-ES"/>
          </a:p>
        </p:txBody>
      </p:sp>
      <p:sp>
        <p:nvSpPr>
          <p:cNvPr id="22" name="21 Marcador de pie de página">
            <a:extLst>
              <a:ext uri="{FF2B5EF4-FFF2-40B4-BE49-F238E27FC236}">
                <a16:creationId xmlns:a16="http://schemas.microsoft.com/office/drawing/2014/main" id="{1C0C3F2D-1B0B-4004-81F2-DB331474C52F}"/>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s-ES"/>
          </a:p>
        </p:txBody>
      </p:sp>
      <p:sp>
        <p:nvSpPr>
          <p:cNvPr id="18" name="17 Marcador de número de diapositiva">
            <a:extLst>
              <a:ext uri="{FF2B5EF4-FFF2-40B4-BE49-F238E27FC236}">
                <a16:creationId xmlns:a16="http://schemas.microsoft.com/office/drawing/2014/main" id="{25A80AED-C3F4-4368-AA2F-498C85DBCA1C}"/>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0687A054-D1D1-4969-AE0A-232F64DD314A}"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8EF13276-5F8C-41E2-B207-6F99B90B35C0}"/>
              </a:ext>
            </a:extLst>
          </p:cNvPr>
          <p:cNvSpPr>
            <a:spLocks noGrp="1"/>
          </p:cNvSpPr>
          <p:nvPr>
            <p:ph type="ctrTitle"/>
          </p:nvPr>
        </p:nvSpPr>
        <p:spPr>
          <a:xfrm>
            <a:off x="899592" y="1556792"/>
            <a:ext cx="7772400" cy="1829761"/>
          </a:xfrm>
        </p:spPr>
        <p:txBody>
          <a:bodyPr>
            <a:noAutofit/>
          </a:bodyPr>
          <a:lstStyle/>
          <a:p>
            <a:pPr fontAlgn="auto">
              <a:spcAft>
                <a:spcPts val="0"/>
              </a:spcAft>
              <a:defRPr/>
            </a:pPr>
            <a:br>
              <a:rPr lang="es-ES" sz="2400" dirty="0">
                <a:solidFill>
                  <a:srgbClr val="C00000"/>
                </a:solidFill>
              </a:rPr>
            </a:br>
            <a:br>
              <a:rPr lang="es-ES" sz="2400" dirty="0">
                <a:solidFill>
                  <a:srgbClr val="C00000"/>
                </a:solidFill>
              </a:rPr>
            </a:br>
            <a:br>
              <a:rPr lang="es-ES" sz="2400" dirty="0">
                <a:solidFill>
                  <a:srgbClr val="C00000"/>
                </a:solidFill>
              </a:rPr>
            </a:br>
            <a:r>
              <a:rPr lang="es-ES" sz="2400" dirty="0"/>
              <a:t> </a:t>
            </a:r>
            <a:r>
              <a:rPr lang="es-ES" sz="2400" dirty="0">
                <a:solidFill>
                  <a:srgbClr val="C00000"/>
                </a:solidFill>
              </a:rPr>
              <a:t>Delimitación entre relación laboral y trabajo por cuenta propia: el sector de la economía colaborativa </a:t>
            </a:r>
            <a:br>
              <a:rPr lang="es-ES" sz="2400" dirty="0">
                <a:solidFill>
                  <a:srgbClr val="C00000"/>
                </a:solidFill>
              </a:rPr>
            </a:br>
            <a:r>
              <a:rPr lang="es-ES" sz="2000" b="0" dirty="0">
                <a:solidFill>
                  <a:srgbClr val="02088A"/>
                </a:solidFill>
              </a:rPr>
              <a:t>UMH, 9 mayo 2019</a:t>
            </a:r>
            <a:br>
              <a:rPr lang="es-ES" sz="2400" b="0" dirty="0">
                <a:solidFill>
                  <a:schemeClr val="tx1"/>
                </a:solidFill>
              </a:rPr>
            </a:br>
            <a:endParaRPr lang="es-ES" sz="2400" b="0" dirty="0">
              <a:solidFill>
                <a:schemeClr val="tx1"/>
              </a:solidFill>
            </a:endParaRPr>
          </a:p>
        </p:txBody>
      </p:sp>
      <p:sp>
        <p:nvSpPr>
          <p:cNvPr id="14338" name="2 Subtítulo">
            <a:extLst>
              <a:ext uri="{FF2B5EF4-FFF2-40B4-BE49-F238E27FC236}">
                <a16:creationId xmlns:a16="http://schemas.microsoft.com/office/drawing/2014/main" id="{2EAB177D-9309-45C4-B914-0F1FC78D6C3D}"/>
              </a:ext>
            </a:extLst>
          </p:cNvPr>
          <p:cNvSpPr>
            <a:spLocks noGrp="1"/>
          </p:cNvSpPr>
          <p:nvPr>
            <p:ph type="subTitle" idx="1"/>
          </p:nvPr>
        </p:nvSpPr>
        <p:spPr>
          <a:xfrm>
            <a:off x="685800" y="3611563"/>
            <a:ext cx="7772400" cy="1200150"/>
          </a:xfrm>
        </p:spPr>
        <p:txBody>
          <a:bodyPr/>
          <a:lstStyle/>
          <a:p>
            <a:pPr marR="0"/>
            <a:r>
              <a:rPr lang="es-ES" altLang="es-ES" sz="2000"/>
              <a:t>Faustino Cavas Martínez</a:t>
            </a:r>
          </a:p>
          <a:p>
            <a:pPr marR="0"/>
            <a:r>
              <a:rPr lang="es-ES" altLang="es-ES" sz="2000" i="1"/>
              <a:t>Catedrático de Derecho del Trabajo y de la Seguridad Social</a:t>
            </a:r>
          </a:p>
          <a:p>
            <a:pPr marR="0"/>
            <a:r>
              <a:rPr lang="es-ES" altLang="es-ES" sz="2000" i="1"/>
              <a:t>Universidad de Murcia</a:t>
            </a:r>
          </a:p>
        </p:txBody>
      </p:sp>
      <p:sp>
        <p:nvSpPr>
          <p:cNvPr id="14339" name="3 Marcador de número de diapositiva">
            <a:extLst>
              <a:ext uri="{FF2B5EF4-FFF2-40B4-BE49-F238E27FC236}">
                <a16:creationId xmlns:a16="http://schemas.microsoft.com/office/drawing/2014/main" id="{3E457D16-4755-4B4C-B36A-2CC81FAB81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F26E0403-09DA-4B81-8072-5B7F7A95CA96}" type="slidenum">
              <a:rPr lang="es-ES" altLang="es-ES">
                <a:solidFill>
                  <a:srgbClr val="FFFFFF"/>
                </a:solidFill>
              </a:rPr>
              <a:pPr/>
              <a:t>1</a:t>
            </a:fld>
            <a:endParaRPr lang="es-ES" altLang="es-ES">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DCAE82EA-DE8E-43F7-90DD-7EF259E203D6}"/>
              </a:ext>
            </a:extLst>
          </p:cNvPr>
          <p:cNvSpPr>
            <a:spLocks noGrp="1"/>
          </p:cNvSpPr>
          <p:nvPr>
            <p:ph idx="1"/>
          </p:nvPr>
        </p:nvSpPr>
        <p:spPr/>
        <p:txBody>
          <a:bodyPr>
            <a:normAutofit fontScale="62500" lnSpcReduction="20000"/>
          </a:bodyPr>
          <a:lstStyle/>
          <a:p>
            <a:pPr marL="365760" indent="-256032" algn="just" fontAlgn="auto">
              <a:spcAft>
                <a:spcPts val="0"/>
              </a:spcAft>
              <a:buFont typeface="Wingdings 3"/>
              <a:buChar char=""/>
              <a:defRPr/>
            </a:pPr>
            <a:r>
              <a:rPr lang="es-ES" dirty="0"/>
              <a:t>No son empresas tecnológicas (meras intermediarias), sino </a:t>
            </a:r>
            <a:r>
              <a:rPr lang="es-ES" b="1" dirty="0">
                <a:solidFill>
                  <a:srgbClr val="02088A"/>
                </a:solidFill>
              </a:rPr>
              <a:t>empresas de servicios </a:t>
            </a:r>
            <a:r>
              <a:rPr lang="es-ES" dirty="0"/>
              <a:t>que se sirven de </a:t>
            </a:r>
            <a:r>
              <a:rPr lang="es-ES" b="1" dirty="0">
                <a:solidFill>
                  <a:srgbClr val="006600"/>
                </a:solidFill>
              </a:rPr>
              <a:t>trabajadores asalariados </a:t>
            </a:r>
            <a:r>
              <a:rPr lang="es-ES" dirty="0"/>
              <a:t>(aunque formalmente se les califique como colaboradores autónomos) aquellas plataformas virtuales que </a:t>
            </a:r>
            <a:r>
              <a:rPr lang="es-ES" b="1" dirty="0">
                <a:solidFill>
                  <a:srgbClr val="02088A"/>
                </a:solidFill>
              </a:rPr>
              <a:t>intervienen de forma activa y directa en la prestación del servicio</a:t>
            </a:r>
            <a:r>
              <a:rPr lang="es-ES" dirty="0"/>
              <a:t> que ofrecen. Factores a considerar:</a:t>
            </a:r>
          </a:p>
          <a:p>
            <a:pPr marL="621792" lvl="1" algn="just" fontAlgn="auto">
              <a:spcBef>
                <a:spcPts val="324"/>
              </a:spcBef>
              <a:spcAft>
                <a:spcPts val="0"/>
              </a:spcAft>
              <a:buFont typeface="Verdana"/>
              <a:buChar char="◦"/>
              <a:defRPr/>
            </a:pPr>
            <a:r>
              <a:rPr lang="es-ES" sz="2600" dirty="0"/>
              <a:t>Establecimiento de </a:t>
            </a:r>
            <a:r>
              <a:rPr lang="es-ES" sz="2600" dirty="0">
                <a:solidFill>
                  <a:srgbClr val="C00000"/>
                </a:solidFill>
              </a:rPr>
              <a:t>recomendaciones o instrucciones </a:t>
            </a:r>
            <a:r>
              <a:rPr lang="es-ES" sz="2600" dirty="0"/>
              <a:t>sobre la forma de prestar el servicio.</a:t>
            </a:r>
          </a:p>
          <a:p>
            <a:pPr marL="621792" lvl="1" algn="just" fontAlgn="auto">
              <a:spcBef>
                <a:spcPts val="324"/>
              </a:spcBef>
              <a:spcAft>
                <a:spcPts val="0"/>
              </a:spcAft>
              <a:buFont typeface="Verdana"/>
              <a:buChar char="◦"/>
              <a:defRPr/>
            </a:pPr>
            <a:r>
              <a:rPr lang="es-ES" sz="2600" dirty="0"/>
              <a:t>Fijación del </a:t>
            </a:r>
            <a:r>
              <a:rPr lang="es-ES" sz="2600" dirty="0">
                <a:solidFill>
                  <a:srgbClr val="C00000"/>
                </a:solidFill>
              </a:rPr>
              <a:t>sistema de retribución </a:t>
            </a:r>
            <a:r>
              <a:rPr lang="es-ES" sz="2600" dirty="0"/>
              <a:t>de los prestadores del servicio o condiciones de pago.</a:t>
            </a:r>
          </a:p>
          <a:p>
            <a:pPr marL="621792" lvl="1" algn="just" fontAlgn="auto">
              <a:spcBef>
                <a:spcPts val="324"/>
              </a:spcBef>
              <a:spcAft>
                <a:spcPts val="0"/>
              </a:spcAft>
              <a:buFont typeface="Verdana"/>
              <a:buChar char="◦"/>
              <a:defRPr/>
            </a:pPr>
            <a:r>
              <a:rPr lang="es-ES" sz="2600" dirty="0">
                <a:solidFill>
                  <a:srgbClr val="C00000"/>
                </a:solidFill>
              </a:rPr>
              <a:t>Asignación de los servicios </a:t>
            </a:r>
            <a:r>
              <a:rPr lang="es-ES" sz="2600" dirty="0"/>
              <a:t>a los prestadores de los mismos a través de un algoritmo de empresa.</a:t>
            </a:r>
          </a:p>
          <a:p>
            <a:pPr marL="621792" lvl="1" algn="just" fontAlgn="auto">
              <a:spcBef>
                <a:spcPts val="324"/>
              </a:spcBef>
              <a:spcAft>
                <a:spcPts val="0"/>
              </a:spcAft>
              <a:buFont typeface="Verdana"/>
              <a:buChar char="◦"/>
              <a:defRPr/>
            </a:pPr>
            <a:r>
              <a:rPr lang="es-ES" sz="2600" dirty="0">
                <a:solidFill>
                  <a:srgbClr val="C00000"/>
                </a:solidFill>
              </a:rPr>
              <a:t>Sistemas de evaluación</a:t>
            </a:r>
            <a:r>
              <a:rPr lang="es-ES" sz="2600" dirty="0"/>
              <a:t> de los prestadores de servicios por parte de los clientes que repercuten en sus condiciones de trabajo.</a:t>
            </a:r>
          </a:p>
          <a:p>
            <a:pPr marL="621792" lvl="1" algn="just" fontAlgn="auto">
              <a:spcBef>
                <a:spcPts val="324"/>
              </a:spcBef>
              <a:spcAft>
                <a:spcPts val="0"/>
              </a:spcAft>
              <a:buFont typeface="Verdana"/>
              <a:buChar char="◦"/>
              <a:defRPr/>
            </a:pPr>
            <a:r>
              <a:rPr lang="es-ES" sz="2600" dirty="0"/>
              <a:t>Posibilidad de </a:t>
            </a:r>
            <a:r>
              <a:rPr lang="es-ES" sz="2600" dirty="0">
                <a:solidFill>
                  <a:srgbClr val="C00000"/>
                </a:solidFill>
              </a:rPr>
              <a:t>desconexión</a:t>
            </a:r>
            <a:r>
              <a:rPr lang="es-ES" sz="2600" dirty="0"/>
              <a:t> de la plataforma si no se cumplen sus instrucciones…</a:t>
            </a:r>
          </a:p>
          <a:p>
            <a:pPr marL="621792" lvl="1" algn="just" fontAlgn="auto">
              <a:spcBef>
                <a:spcPts val="324"/>
              </a:spcBef>
              <a:spcAft>
                <a:spcPts val="0"/>
              </a:spcAft>
              <a:buFont typeface="Verdana"/>
              <a:buChar char="◦"/>
              <a:defRPr/>
            </a:pPr>
            <a:r>
              <a:rPr lang="es-ES" sz="2600" dirty="0"/>
              <a:t>En tales circunstancias, aunque el prestador del servicio tenga amplia libertad en la determinación del volumen y tiempo de trabajo, emplee medios propios de producción (coche, bicicleta…) y reciba una retribución proporcional al trabajo, será un asalariado de la plataforma al </a:t>
            </a:r>
            <a:r>
              <a:rPr lang="es-ES" sz="2600" b="1" dirty="0">
                <a:solidFill>
                  <a:srgbClr val="006600"/>
                </a:solidFill>
              </a:rPr>
              <a:t>no disponer de una organización empresarial propia y autónoma</a:t>
            </a:r>
            <a:r>
              <a:rPr lang="es-ES" sz="2600" dirty="0"/>
              <a:t>.</a:t>
            </a:r>
          </a:p>
          <a:p>
            <a:pPr marL="621792" lvl="1" algn="just" fontAlgn="auto">
              <a:spcBef>
                <a:spcPts val="324"/>
              </a:spcBef>
              <a:spcAft>
                <a:spcPts val="0"/>
              </a:spcAft>
              <a:buFont typeface="Verdana"/>
              <a:buChar char="◦"/>
              <a:defRPr/>
            </a:pPr>
            <a:endParaRPr lang="es-ES" dirty="0"/>
          </a:p>
          <a:p>
            <a:pPr marL="621792" lvl="1" algn="just" fontAlgn="auto">
              <a:spcBef>
                <a:spcPts val="324"/>
              </a:spcBef>
              <a:spcAft>
                <a:spcPts val="0"/>
              </a:spcAft>
              <a:buFont typeface="Verdana"/>
              <a:buChar char="◦"/>
              <a:defRPr/>
            </a:pPr>
            <a:endParaRPr lang="es-ES" dirty="0"/>
          </a:p>
        </p:txBody>
      </p:sp>
      <p:sp>
        <p:nvSpPr>
          <p:cNvPr id="3" name="2 Título">
            <a:extLst>
              <a:ext uri="{FF2B5EF4-FFF2-40B4-BE49-F238E27FC236}">
                <a16:creationId xmlns:a16="http://schemas.microsoft.com/office/drawing/2014/main" id="{726C5A58-4BDB-42C9-8308-8BA50029C6C8}"/>
              </a:ext>
            </a:extLst>
          </p:cNvPr>
          <p:cNvSpPr>
            <a:spLocks noGrp="1"/>
          </p:cNvSpPr>
          <p:nvPr>
            <p:ph type="title"/>
          </p:nvPr>
        </p:nvSpPr>
        <p:spPr>
          <a:xfrm>
            <a:off x="467544" y="188640"/>
            <a:ext cx="7149480" cy="1143000"/>
          </a:xfrm>
        </p:spPr>
        <p:txBody>
          <a:bodyPr>
            <a:normAutofit fontScale="90000"/>
          </a:bodyPr>
          <a:lstStyle/>
          <a:p>
            <a:pPr algn="ctr" fontAlgn="auto">
              <a:spcAft>
                <a:spcPts val="0"/>
              </a:spcAft>
              <a:defRPr/>
            </a:pPr>
            <a:r>
              <a:rPr lang="es-ES" sz="2800" dirty="0"/>
              <a:t>	</a:t>
            </a:r>
            <a:r>
              <a:rPr lang="es-ES" sz="2700" dirty="0">
                <a:solidFill>
                  <a:srgbClr val="02088A"/>
                </a:solidFill>
              </a:rPr>
              <a:t>DOCTRINA EXTRAÍBLE DE LOS 	PRONUNCIAMIENTOS JUDICIALES SOBRE    	UBER</a:t>
            </a:r>
          </a:p>
        </p:txBody>
      </p:sp>
      <p:sp>
        <p:nvSpPr>
          <p:cNvPr id="23555" name="3 Marcador de número de diapositiva">
            <a:extLst>
              <a:ext uri="{FF2B5EF4-FFF2-40B4-BE49-F238E27FC236}">
                <a16:creationId xmlns:a16="http://schemas.microsoft.com/office/drawing/2014/main" id="{85C9DA50-F5DD-4E31-BB1B-837220528E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E9ECA595-66F7-4676-83A3-B385457E1903}" type="slidenum">
              <a:rPr lang="es-ES" altLang="es-ES"/>
              <a:pPr/>
              <a:t>10</a:t>
            </a:fld>
            <a:endParaRPr lang="es-ES" alt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Marcador de contenido">
            <a:extLst>
              <a:ext uri="{FF2B5EF4-FFF2-40B4-BE49-F238E27FC236}">
                <a16:creationId xmlns:a16="http://schemas.microsoft.com/office/drawing/2014/main" id="{A6BE448D-A893-410F-8A3C-6FFB829D303B}"/>
              </a:ext>
            </a:extLst>
          </p:cNvPr>
          <p:cNvSpPr>
            <a:spLocks noGrp="1"/>
          </p:cNvSpPr>
          <p:nvPr>
            <p:ph idx="1"/>
          </p:nvPr>
        </p:nvSpPr>
        <p:spPr/>
        <p:txBody>
          <a:bodyPr/>
          <a:lstStyle/>
          <a:p>
            <a:pPr algn="just"/>
            <a:r>
              <a:rPr lang="es-ES" altLang="es-ES" sz="1600" b="1">
                <a:solidFill>
                  <a:srgbClr val="C00000"/>
                </a:solidFill>
              </a:rPr>
              <a:t>SJM nº 2 de Madrid de 2-2-2017</a:t>
            </a:r>
            <a:r>
              <a:rPr lang="es-ES" altLang="es-ES" sz="1600"/>
              <a:t>: desestima demanda por competencia desleal planteada por Confederación Española de Transportes en Autobús (Confebús) frente a </a:t>
            </a:r>
            <a:r>
              <a:rPr lang="es-ES" altLang="es-ES" sz="1600" b="1">
                <a:solidFill>
                  <a:srgbClr val="02088A"/>
                </a:solidFill>
              </a:rPr>
              <a:t>Blablacar:</a:t>
            </a:r>
          </a:p>
          <a:p>
            <a:pPr lvl="1" algn="just"/>
            <a:r>
              <a:rPr lang="es-ES" altLang="es-ES" sz="1600" b="1">
                <a:solidFill>
                  <a:srgbClr val="006600"/>
                </a:solidFill>
              </a:rPr>
              <a:t>No considera que la plataforma sea una empresa de transporte</a:t>
            </a:r>
            <a:r>
              <a:rPr lang="es-ES" altLang="es-ES" sz="1600" b="1"/>
              <a:t>.</a:t>
            </a:r>
          </a:p>
          <a:p>
            <a:pPr lvl="1" algn="just"/>
            <a:r>
              <a:rPr lang="es-ES" altLang="es-ES" sz="1600"/>
              <a:t>Su actividad se limita a </a:t>
            </a:r>
            <a:r>
              <a:rPr lang="es-ES" altLang="es-ES" sz="1600" b="1">
                <a:solidFill>
                  <a:srgbClr val="006600"/>
                </a:solidFill>
              </a:rPr>
              <a:t>poner en contacto a personas que buscan compartir los gastos de un viaje </a:t>
            </a:r>
            <a:r>
              <a:rPr lang="es-ES" altLang="es-ES" sz="1600"/>
              <a:t>con las ventajas que, parar dicha relación ,ofrece Internet.</a:t>
            </a:r>
          </a:p>
          <a:p>
            <a:pPr lvl="1" algn="just"/>
            <a:r>
              <a:rPr lang="es-ES" altLang="es-ES" sz="1600"/>
              <a:t>La comisión que la plataforma cobra por los viajes intermediados no supone un "precio de transporte“, sino “simplemente una medida que permite generar confianza en los usuarios“.</a:t>
            </a:r>
          </a:p>
          <a:p>
            <a:pPr lvl="1" algn="just"/>
            <a:r>
              <a:rPr lang="es-ES" altLang="es-ES" sz="1600"/>
              <a:t>"Lo que perciben los usuarios que disponen de su vehículo es una participación en los gastos del viaje que desean realizar en su propio interés, dado que no se presta ningún servicio de transporte público discrecional por parte del conductor“. </a:t>
            </a:r>
          </a:p>
          <a:p>
            <a:pPr algn="just"/>
            <a:r>
              <a:rPr lang="es-ES" altLang="es-ES" sz="1600" b="1">
                <a:solidFill>
                  <a:srgbClr val="C00000"/>
                </a:solidFill>
              </a:rPr>
              <a:t>SAP Madrid de 18-2-2019</a:t>
            </a:r>
            <a:r>
              <a:rPr lang="es-ES" altLang="es-ES" sz="1600"/>
              <a:t>: </a:t>
            </a:r>
            <a:r>
              <a:rPr lang="es-ES" altLang="es-ES" sz="1600" b="1">
                <a:solidFill>
                  <a:srgbClr val="02088A"/>
                </a:solidFill>
              </a:rPr>
              <a:t>confirma SJM nº 2 Madrid de 2-2-2017</a:t>
            </a:r>
            <a:r>
              <a:rPr lang="es-ES" altLang="es-ES" sz="1600"/>
              <a:t>. </a:t>
            </a:r>
          </a:p>
        </p:txBody>
      </p:sp>
      <p:sp>
        <p:nvSpPr>
          <p:cNvPr id="3" name="2 Título">
            <a:extLst>
              <a:ext uri="{FF2B5EF4-FFF2-40B4-BE49-F238E27FC236}">
                <a16:creationId xmlns:a16="http://schemas.microsoft.com/office/drawing/2014/main" id="{1B4102FE-06D2-4B58-B292-6583A4E642F8}"/>
              </a:ext>
            </a:extLst>
          </p:cNvPr>
          <p:cNvSpPr>
            <a:spLocks noGrp="1"/>
          </p:cNvSpPr>
          <p:nvPr>
            <p:ph type="title"/>
          </p:nvPr>
        </p:nvSpPr>
        <p:spPr/>
        <p:txBody>
          <a:bodyPr/>
          <a:lstStyle/>
          <a:p>
            <a:pPr algn="ctr" fontAlgn="auto">
              <a:spcAft>
                <a:spcPts val="0"/>
              </a:spcAft>
              <a:defRPr/>
            </a:pPr>
            <a:r>
              <a:rPr lang="es-ES" sz="2800" dirty="0">
                <a:solidFill>
                  <a:srgbClr val="02088A"/>
                </a:solidFill>
              </a:rPr>
              <a:t>EL CASO DE BLABLACAR</a:t>
            </a:r>
          </a:p>
        </p:txBody>
      </p:sp>
      <p:sp>
        <p:nvSpPr>
          <p:cNvPr id="24579" name="3 Marcador de número de diapositiva">
            <a:extLst>
              <a:ext uri="{FF2B5EF4-FFF2-40B4-BE49-F238E27FC236}">
                <a16:creationId xmlns:a16="http://schemas.microsoft.com/office/drawing/2014/main" id="{D68A39FC-6432-401A-8065-215DEBD586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575AD01F-B4A1-4D0B-8596-FDDD1B9B971C}" type="slidenum">
              <a:rPr lang="es-ES" altLang="es-ES"/>
              <a:pPr/>
              <a:t>11</a:t>
            </a:fld>
            <a:endParaRPr lang="es-ES" alt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Marcador de número de diapositiva">
            <a:extLst>
              <a:ext uri="{FF2B5EF4-FFF2-40B4-BE49-F238E27FC236}">
                <a16:creationId xmlns:a16="http://schemas.microsoft.com/office/drawing/2014/main" id="{C8FB34A8-2DE0-42F5-8CD4-F007DA0FF5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5CB1BEC7-C621-4156-A264-3E16F5621A26}" type="slidenum">
              <a:rPr lang="es-ES" altLang="es-ES"/>
              <a:pPr/>
              <a:t>12</a:t>
            </a:fld>
            <a:endParaRPr lang="es-ES" altLang="es-ES"/>
          </a:p>
        </p:txBody>
      </p:sp>
      <p:sp>
        <p:nvSpPr>
          <p:cNvPr id="4" name="3 Título">
            <a:extLst>
              <a:ext uri="{FF2B5EF4-FFF2-40B4-BE49-F238E27FC236}">
                <a16:creationId xmlns:a16="http://schemas.microsoft.com/office/drawing/2014/main" id="{F545A011-D83E-4A71-A134-625BEE29EC3C}"/>
              </a:ext>
            </a:extLst>
          </p:cNvPr>
          <p:cNvSpPr>
            <a:spLocks noGrp="1"/>
          </p:cNvSpPr>
          <p:nvPr>
            <p:ph type="title"/>
          </p:nvPr>
        </p:nvSpPr>
        <p:spPr/>
        <p:txBody>
          <a:bodyPr/>
          <a:lstStyle/>
          <a:p>
            <a:pPr algn="ctr" fontAlgn="auto">
              <a:spcAft>
                <a:spcPts val="0"/>
              </a:spcAft>
              <a:defRPr/>
            </a:pPr>
            <a:r>
              <a:rPr lang="es-ES" sz="2800" dirty="0">
                <a:solidFill>
                  <a:srgbClr val="02088A"/>
                </a:solidFill>
              </a:rPr>
              <a:t>EL NUEVO MODELO DE EMPRESAS DE REPARTO</a:t>
            </a:r>
          </a:p>
        </p:txBody>
      </p:sp>
      <p:sp>
        <p:nvSpPr>
          <p:cNvPr id="6" name="5 CuadroTexto">
            <a:extLst>
              <a:ext uri="{FF2B5EF4-FFF2-40B4-BE49-F238E27FC236}">
                <a16:creationId xmlns:a16="http://schemas.microsoft.com/office/drawing/2014/main" id="{15DC40DE-BEC3-44C3-8320-D062D3FC49A8}"/>
              </a:ext>
            </a:extLst>
          </p:cNvPr>
          <p:cNvSpPr txBox="1"/>
          <p:nvPr/>
        </p:nvSpPr>
        <p:spPr>
          <a:xfrm>
            <a:off x="3779838" y="1125538"/>
            <a:ext cx="4824412" cy="5878512"/>
          </a:xfrm>
          <a:prstGeom prst="rect">
            <a:avLst/>
          </a:prstGeom>
          <a:noFill/>
        </p:spPr>
        <p:txBody>
          <a:bodyPr>
            <a:spAutoFit/>
          </a:bodyPr>
          <a:lstStyle/>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Flexibilidad horaria: el </a:t>
            </a:r>
            <a:r>
              <a:rPr lang="es-ES" sz="1600" i="1" dirty="0" err="1">
                <a:latin typeface="+mn-lt"/>
                <a:cs typeface="+mn-cs"/>
              </a:rPr>
              <a:t>rider</a:t>
            </a:r>
            <a:r>
              <a:rPr lang="es-ES" sz="1600" dirty="0">
                <a:latin typeface="+mn-lt"/>
                <a:cs typeface="+mn-cs"/>
              </a:rPr>
              <a:t> decide cuándo trabaja.</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Asignación de pedidos por un algoritmo, que el </a:t>
            </a:r>
            <a:r>
              <a:rPr lang="es-ES" sz="1600" dirty="0" err="1">
                <a:latin typeface="+mn-lt"/>
                <a:cs typeface="+mn-cs"/>
              </a:rPr>
              <a:t>rider</a:t>
            </a:r>
            <a:r>
              <a:rPr lang="es-ES" sz="1600" dirty="0">
                <a:latin typeface="+mn-lt"/>
                <a:cs typeface="+mn-cs"/>
              </a:rPr>
              <a:t> puede aceptar o rechazar.</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4 o 5 euros por entrega; algo más si hace mal tiempo.</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El repartidor (</a:t>
            </a:r>
            <a:r>
              <a:rPr lang="es-ES" sz="1600" i="1" dirty="0" err="1">
                <a:latin typeface="+mn-lt"/>
                <a:cs typeface="+mn-cs"/>
              </a:rPr>
              <a:t>rider</a:t>
            </a:r>
            <a:r>
              <a:rPr lang="es-ES" sz="1600" dirty="0">
                <a:latin typeface="+mn-lt"/>
                <a:cs typeface="+mn-cs"/>
              </a:rPr>
              <a:t>) aporta su teléfono móvil y la moto/bicicleta, asumiendo su mantenimiento.</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Las plataformas los consideran colaboradores autónomos.</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La Inspección de Trabajo ha levantado actas de liquidación, defendiendo que son falsos autónomos (Madrid, Barcelona, Valencia, Zaragoza…).</a:t>
            </a:r>
          </a:p>
          <a:p>
            <a:pPr marL="285750" indent="-285750" algn="just" fontAlgn="auto">
              <a:spcBef>
                <a:spcPts val="0"/>
              </a:spcBef>
              <a:spcAft>
                <a:spcPts val="0"/>
              </a:spcAft>
              <a:buFont typeface="Wingdings" panose="05000000000000000000" pitchFamily="2" charset="2"/>
              <a:buChar char="Ø"/>
              <a:defRPr/>
            </a:pPr>
            <a:r>
              <a:rPr lang="es-ES" sz="1600" dirty="0">
                <a:latin typeface="+mn-lt"/>
                <a:cs typeface="+mn-cs"/>
              </a:rPr>
              <a:t>Conflictividad judicial sobre el status jurídico de los </a:t>
            </a:r>
            <a:r>
              <a:rPr lang="es-ES" sz="1600" i="1" dirty="0" err="1">
                <a:latin typeface="+mn-lt"/>
                <a:cs typeface="+mn-cs"/>
              </a:rPr>
              <a:t>riders</a:t>
            </a:r>
            <a:r>
              <a:rPr lang="es-ES" sz="1600" dirty="0">
                <a:latin typeface="+mn-lt"/>
                <a:cs typeface="+mn-cs"/>
              </a:rPr>
              <a:t>, que hasta la fecha se ha resuelto con pronunciamientos contradictorios.</a:t>
            </a:r>
          </a:p>
          <a:p>
            <a:pPr fontAlgn="auto">
              <a:spcBef>
                <a:spcPts val="0"/>
              </a:spcBef>
              <a:spcAft>
                <a:spcPts val="0"/>
              </a:spcAft>
              <a:defRPr/>
            </a:pPr>
            <a:endParaRPr lang="es-ES" dirty="0">
              <a:latin typeface="+mn-lt"/>
              <a:cs typeface="+mn-cs"/>
            </a:endParaRPr>
          </a:p>
          <a:p>
            <a:pPr marL="285750" indent="-285750" fontAlgn="auto">
              <a:spcBef>
                <a:spcPts val="0"/>
              </a:spcBef>
              <a:spcAft>
                <a:spcPts val="0"/>
              </a:spcAft>
              <a:buFont typeface="Wingdings" panose="05000000000000000000" pitchFamily="2" charset="2"/>
              <a:buChar char="Ø"/>
              <a:defRPr/>
            </a:pPr>
            <a:endParaRPr lang="es-ES" dirty="0">
              <a:latin typeface="+mn-lt"/>
              <a:cs typeface="+mn-cs"/>
            </a:endParaRPr>
          </a:p>
          <a:p>
            <a:pPr marL="285750" indent="-285750" fontAlgn="auto">
              <a:spcBef>
                <a:spcPts val="0"/>
              </a:spcBef>
              <a:spcAft>
                <a:spcPts val="0"/>
              </a:spcAft>
              <a:buFont typeface="Wingdings" panose="05000000000000000000" pitchFamily="2" charset="2"/>
              <a:buChar char="Ø"/>
              <a:defRPr/>
            </a:pPr>
            <a:endParaRPr lang="es-ES" dirty="0">
              <a:latin typeface="+mn-lt"/>
              <a:cs typeface="+mn-cs"/>
            </a:endParaRPr>
          </a:p>
          <a:p>
            <a:pPr marL="285750" indent="-285750" fontAlgn="auto">
              <a:spcBef>
                <a:spcPts val="0"/>
              </a:spcBef>
              <a:spcAft>
                <a:spcPts val="0"/>
              </a:spcAft>
              <a:buFont typeface="Wingdings" panose="05000000000000000000" pitchFamily="2" charset="2"/>
              <a:buChar char="Ø"/>
              <a:defRPr/>
            </a:pPr>
            <a:endParaRPr lang="es-ES" dirty="0">
              <a:latin typeface="+mn-lt"/>
              <a:cs typeface="+mn-cs"/>
            </a:endParaRPr>
          </a:p>
        </p:txBody>
      </p:sp>
      <p:pic>
        <p:nvPicPr>
          <p:cNvPr id="25604" name="Picture 2" descr="Resultado de imagen de glovo">
            <a:extLst>
              <a:ext uri="{FF2B5EF4-FFF2-40B4-BE49-F238E27FC236}">
                <a16:creationId xmlns:a16="http://schemas.microsoft.com/office/drawing/2014/main" id="{B7523F1B-D82C-4459-86AA-F6CE6C3077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868863"/>
            <a:ext cx="271303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Ver las imágenes de origen">
            <a:extLst>
              <a:ext uri="{FF2B5EF4-FFF2-40B4-BE49-F238E27FC236}">
                <a16:creationId xmlns:a16="http://schemas.microsoft.com/office/drawing/2014/main" id="{07EFBAE2-C4C0-4926-99A6-6FDA79FEE4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2852738"/>
            <a:ext cx="2614612"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Ver las imágenes de origen">
            <a:extLst>
              <a:ext uri="{FF2B5EF4-FFF2-40B4-BE49-F238E27FC236}">
                <a16:creationId xmlns:a16="http://schemas.microsoft.com/office/drawing/2014/main" id="{8EFA3372-07EE-4BD3-B511-D3CDF3E3D8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125538"/>
            <a:ext cx="252095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Flecha derecha">
            <a:extLst>
              <a:ext uri="{FF2B5EF4-FFF2-40B4-BE49-F238E27FC236}">
                <a16:creationId xmlns:a16="http://schemas.microsoft.com/office/drawing/2014/main" id="{37A11107-CA5C-4EDD-9C6A-F6D2825B973A}"/>
              </a:ext>
            </a:extLst>
          </p:cNvPr>
          <p:cNvSpPr/>
          <p:nvPr/>
        </p:nvSpPr>
        <p:spPr>
          <a:xfrm>
            <a:off x="8459788" y="5516563"/>
            <a:ext cx="504825"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5D1FDFE6-DE22-4127-AEF2-03D88E5E9C29}"/>
              </a:ext>
            </a:extLst>
          </p:cNvPr>
          <p:cNvSpPr>
            <a:spLocks noGrp="1"/>
          </p:cNvSpPr>
          <p:nvPr>
            <p:ph idx="1"/>
          </p:nvPr>
        </p:nvSpPr>
        <p:spPr/>
        <p:txBody>
          <a:bodyPr>
            <a:normAutofit fontScale="92500" lnSpcReduction="20000"/>
          </a:bodyPr>
          <a:lstStyle/>
          <a:p>
            <a:pPr marL="365760" indent="-256032" algn="just" fontAlgn="auto">
              <a:spcAft>
                <a:spcPts val="0"/>
              </a:spcAft>
              <a:buFont typeface="Wingdings 3"/>
              <a:buChar char=""/>
              <a:defRPr/>
            </a:pPr>
            <a:r>
              <a:rPr lang="es-ES" sz="1700" b="1" dirty="0">
                <a:solidFill>
                  <a:srgbClr val="C00000"/>
                </a:solidFill>
              </a:rPr>
              <a:t>SJS nº 39 Madrid de 3-9-2018</a:t>
            </a:r>
            <a:r>
              <a:rPr lang="es-ES" sz="1700" dirty="0"/>
              <a:t>.</a:t>
            </a:r>
            <a:r>
              <a:rPr lang="es-ES" sz="1700" b="1" dirty="0">
                <a:solidFill>
                  <a:srgbClr val="006600"/>
                </a:solidFill>
              </a:rPr>
              <a:t> </a:t>
            </a:r>
            <a:r>
              <a:rPr lang="es-ES" sz="1700" b="1" dirty="0" err="1">
                <a:solidFill>
                  <a:srgbClr val="006600"/>
                </a:solidFill>
              </a:rPr>
              <a:t>Glovo</a:t>
            </a:r>
            <a:r>
              <a:rPr lang="es-ES" sz="1700" dirty="0"/>
              <a:t>.  </a:t>
            </a:r>
            <a:r>
              <a:rPr lang="es-ES" sz="1700" b="1" dirty="0">
                <a:solidFill>
                  <a:srgbClr val="02088A"/>
                </a:solidFill>
              </a:rPr>
              <a:t>Desestima demandas por despido y resolución de contrato, y confirma concurrencia de las notas características del</a:t>
            </a:r>
            <a:r>
              <a:rPr lang="es-ES" sz="1700" dirty="0"/>
              <a:t> </a:t>
            </a:r>
            <a:r>
              <a:rPr lang="es-ES" sz="1700" b="1" dirty="0">
                <a:solidFill>
                  <a:srgbClr val="02088A"/>
                </a:solidFill>
              </a:rPr>
              <a:t>TRADE</a:t>
            </a:r>
            <a:r>
              <a:rPr lang="es-ES" sz="1700" dirty="0"/>
              <a:t>:</a:t>
            </a:r>
          </a:p>
          <a:p>
            <a:pPr marL="621792" lvl="1" algn="just" fontAlgn="auto">
              <a:spcBef>
                <a:spcPts val="324"/>
              </a:spcBef>
              <a:spcAft>
                <a:spcPts val="0"/>
              </a:spcAft>
              <a:buFont typeface="Verdana"/>
              <a:buChar char="◦"/>
              <a:defRPr/>
            </a:pPr>
            <a:r>
              <a:rPr lang="es-ES" sz="1600" dirty="0"/>
              <a:t>El trabajador no está sometido al cumplimiento de una jornada ni horario concreto.</a:t>
            </a:r>
          </a:p>
          <a:p>
            <a:pPr marL="621792" lvl="1" algn="just" fontAlgn="auto">
              <a:spcBef>
                <a:spcPts val="324"/>
              </a:spcBef>
              <a:spcAft>
                <a:spcPts val="0"/>
              </a:spcAft>
              <a:buFont typeface="Verdana"/>
              <a:buChar char="◦"/>
              <a:defRPr/>
            </a:pPr>
            <a:r>
              <a:rPr lang="es-ES" sz="1600" dirty="0"/>
              <a:t>Tiene el dominio completo de su actividad (decide la ruta); puede rechazar encargos o desistir de un servicio previamente aceptado sin penalización.</a:t>
            </a:r>
          </a:p>
          <a:p>
            <a:pPr marL="621792" lvl="1" algn="just" fontAlgn="auto">
              <a:spcBef>
                <a:spcPts val="324"/>
              </a:spcBef>
              <a:spcAft>
                <a:spcPts val="0"/>
              </a:spcAft>
              <a:buFont typeface="Verdana"/>
              <a:buChar char="◦"/>
              <a:defRPr/>
            </a:pPr>
            <a:r>
              <a:rPr lang="es-ES" sz="1600" dirty="0"/>
              <a:t>El </a:t>
            </a:r>
            <a:r>
              <a:rPr lang="es-ES" sz="1600" dirty="0" err="1"/>
              <a:t>geolocalizador</a:t>
            </a:r>
            <a:r>
              <a:rPr lang="es-ES" sz="1600" dirty="0"/>
              <a:t> no es un sistema de control sino de medición de kilómetros para calcular el pago del servicio. </a:t>
            </a:r>
          </a:p>
          <a:p>
            <a:pPr marL="621792" lvl="1" algn="just" fontAlgn="auto">
              <a:spcBef>
                <a:spcPts val="324"/>
              </a:spcBef>
              <a:spcAft>
                <a:spcPts val="0"/>
              </a:spcAft>
              <a:buFont typeface="Verdana"/>
              <a:buChar char="◦"/>
              <a:defRPr/>
            </a:pPr>
            <a:r>
              <a:rPr lang="es-ES" sz="1600" dirty="0"/>
              <a:t>El sistema de puntuación no es un instrumento de control o sanción del empleador, sino que sirve para regular la preferencia de acceso a pedidos.</a:t>
            </a:r>
          </a:p>
          <a:p>
            <a:pPr marL="621792" lvl="1" algn="just" fontAlgn="auto">
              <a:spcBef>
                <a:spcPts val="324"/>
              </a:spcBef>
              <a:spcAft>
                <a:spcPts val="0"/>
              </a:spcAft>
              <a:buFont typeface="Verdana"/>
              <a:buChar char="◦"/>
              <a:defRPr/>
            </a:pPr>
            <a:r>
              <a:rPr lang="es-ES" sz="1600" dirty="0"/>
              <a:t>El </a:t>
            </a:r>
            <a:r>
              <a:rPr lang="es-ES" sz="1600" i="1" dirty="0" err="1"/>
              <a:t>glover</a:t>
            </a:r>
            <a:r>
              <a:rPr lang="es-ES" sz="1600" dirty="0"/>
              <a:t> asume el riesgo y ventura de cada pedido y responde del mismo frente al cliente.</a:t>
            </a:r>
          </a:p>
          <a:p>
            <a:pPr marL="621792" lvl="1" algn="just" fontAlgn="auto">
              <a:spcBef>
                <a:spcPts val="324"/>
              </a:spcBef>
              <a:spcAft>
                <a:spcPts val="0"/>
              </a:spcAft>
              <a:buFont typeface="Verdana"/>
              <a:buChar char="◦"/>
              <a:defRPr/>
            </a:pPr>
            <a:r>
              <a:rPr lang="es-ES" sz="1600" dirty="0"/>
              <a:t>La principales herramientas de trabajo (moto y móvil) son propiedad del trabajador y la retribución depende directamente del número de encargos que haga.</a:t>
            </a:r>
          </a:p>
          <a:p>
            <a:pPr marL="621792" lvl="1" algn="just" fontAlgn="auto">
              <a:spcBef>
                <a:spcPts val="324"/>
              </a:spcBef>
              <a:spcAft>
                <a:spcPts val="0"/>
              </a:spcAft>
              <a:buFont typeface="Verdana"/>
              <a:buChar char="◦"/>
              <a:defRPr/>
            </a:pPr>
            <a:r>
              <a:rPr lang="es-ES" sz="1600" dirty="0"/>
              <a:t>El trabajador no tiene que justificar sus ausencias, solo comunicarlas a la empresa.</a:t>
            </a:r>
          </a:p>
          <a:p>
            <a:pPr marL="621792" lvl="1" algn="just" fontAlgn="auto">
              <a:spcBef>
                <a:spcPts val="324"/>
              </a:spcBef>
              <a:spcAft>
                <a:spcPts val="0"/>
              </a:spcAft>
              <a:buFont typeface="Verdana"/>
              <a:buChar char="◦"/>
              <a:defRPr/>
            </a:pPr>
            <a:r>
              <a:rPr lang="es-ES" sz="1600" dirty="0"/>
              <a:t>No consta el sometimiento del </a:t>
            </a:r>
            <a:r>
              <a:rPr lang="es-ES" sz="1600" dirty="0" err="1"/>
              <a:t>rider</a:t>
            </a:r>
            <a:r>
              <a:rPr lang="es-ES" sz="1600" dirty="0"/>
              <a:t> a una estructura organizativa interna de la empresa.</a:t>
            </a:r>
          </a:p>
          <a:p>
            <a:pPr marL="621792" lvl="1" algn="just" fontAlgn="auto">
              <a:spcBef>
                <a:spcPts val="324"/>
              </a:spcBef>
              <a:spcAft>
                <a:spcPts val="0"/>
              </a:spcAft>
              <a:buFont typeface="Verdana"/>
              <a:buChar char="◦"/>
              <a:defRPr/>
            </a:pPr>
            <a:r>
              <a:rPr lang="es-ES" sz="1600" dirty="0"/>
              <a:t>En definitiva, </a:t>
            </a:r>
            <a:r>
              <a:rPr lang="es-ES" sz="1600" b="1" dirty="0">
                <a:solidFill>
                  <a:srgbClr val="C00000"/>
                </a:solidFill>
              </a:rPr>
              <a:t>ausencia de notas de </a:t>
            </a:r>
            <a:r>
              <a:rPr lang="es-ES" sz="1600" b="1" dirty="0" err="1">
                <a:solidFill>
                  <a:srgbClr val="C00000"/>
                </a:solidFill>
              </a:rPr>
              <a:t>laboralidad</a:t>
            </a:r>
            <a:r>
              <a:rPr lang="es-ES" sz="1600" b="1" dirty="0">
                <a:solidFill>
                  <a:srgbClr val="C00000"/>
                </a:solidFill>
              </a:rPr>
              <a:t>, en particular ajenidad y dependencia, propias del contrato de trabajo</a:t>
            </a:r>
            <a:r>
              <a:rPr lang="es-ES" sz="1600" dirty="0"/>
              <a:t>. </a:t>
            </a:r>
          </a:p>
          <a:p>
            <a:pPr marL="621792" lvl="1" algn="just" fontAlgn="auto">
              <a:spcBef>
                <a:spcPts val="324"/>
              </a:spcBef>
              <a:spcAft>
                <a:spcPts val="0"/>
              </a:spcAft>
              <a:buFont typeface="Verdana"/>
              <a:buChar char="◦"/>
              <a:defRPr/>
            </a:pPr>
            <a:endParaRPr lang="es-ES" sz="1400" dirty="0"/>
          </a:p>
          <a:p>
            <a:pPr marL="621792" lvl="1" algn="just" fontAlgn="auto">
              <a:spcBef>
                <a:spcPts val="324"/>
              </a:spcBef>
              <a:spcAft>
                <a:spcPts val="0"/>
              </a:spcAft>
              <a:buFont typeface="Verdana"/>
              <a:buChar char="◦"/>
              <a:defRPr/>
            </a:pPr>
            <a:endParaRPr lang="es-ES" sz="1400" dirty="0"/>
          </a:p>
          <a:p>
            <a:pPr marL="365760" indent="-256032" algn="just" fontAlgn="auto">
              <a:spcAft>
                <a:spcPts val="0"/>
              </a:spcAft>
              <a:buFont typeface="Wingdings 3"/>
              <a:buChar char=""/>
              <a:defRPr/>
            </a:pPr>
            <a:endParaRPr lang="es-ES" sz="1800" dirty="0"/>
          </a:p>
        </p:txBody>
      </p:sp>
      <p:sp>
        <p:nvSpPr>
          <p:cNvPr id="27650" name="2 Marcador de número de diapositiva">
            <a:extLst>
              <a:ext uri="{FF2B5EF4-FFF2-40B4-BE49-F238E27FC236}">
                <a16:creationId xmlns:a16="http://schemas.microsoft.com/office/drawing/2014/main" id="{80D26F8F-3FCB-4C1C-9022-DF8F716A62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98C8EC4-EE68-4D19-B41A-13014341348F}" type="slidenum">
              <a:rPr lang="es-ES" altLang="es-ES"/>
              <a:pPr/>
              <a:t>13</a:t>
            </a:fld>
            <a:endParaRPr lang="es-ES" altLang="es-ES"/>
          </a:p>
        </p:txBody>
      </p:sp>
      <p:sp>
        <p:nvSpPr>
          <p:cNvPr id="4" name="3 Título">
            <a:extLst>
              <a:ext uri="{FF2B5EF4-FFF2-40B4-BE49-F238E27FC236}">
                <a16:creationId xmlns:a16="http://schemas.microsoft.com/office/drawing/2014/main" id="{E0DDBD14-917A-4232-AFC2-8D55F088D196}"/>
              </a:ext>
            </a:extLst>
          </p:cNvPr>
          <p:cNvSpPr>
            <a:spLocks noGrp="1"/>
          </p:cNvSpPr>
          <p:nvPr>
            <p:ph type="title"/>
          </p:nvPr>
        </p:nvSpPr>
        <p:spPr>
          <a:xfrm>
            <a:off x="467544" y="332656"/>
            <a:ext cx="8949680" cy="1143000"/>
          </a:xfrm>
        </p:spPr>
        <p:txBody>
          <a:bodyPr/>
          <a:lstStyle/>
          <a:p>
            <a:pPr algn="ctr" fontAlgn="auto">
              <a:spcAft>
                <a:spcPts val="0"/>
              </a:spcAft>
              <a:defRPr/>
            </a:pPr>
            <a:r>
              <a:rPr lang="es-ES" sz="2800" dirty="0">
                <a:solidFill>
                  <a:srgbClr val="02088A"/>
                </a:solidFill>
              </a:rPr>
              <a:t>PRONUNCIAMIENTOS QUE CALIFICAN A LOS REPARTIDORES COMO AUTÓNOMOS (1/2)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Marcador de contenido">
            <a:extLst>
              <a:ext uri="{FF2B5EF4-FFF2-40B4-BE49-F238E27FC236}">
                <a16:creationId xmlns:a16="http://schemas.microsoft.com/office/drawing/2014/main" id="{4001174C-85B4-43F6-B06C-92A613FC70A6}"/>
              </a:ext>
            </a:extLst>
          </p:cNvPr>
          <p:cNvSpPr>
            <a:spLocks noGrp="1"/>
          </p:cNvSpPr>
          <p:nvPr>
            <p:ph idx="1"/>
          </p:nvPr>
        </p:nvSpPr>
        <p:spPr/>
        <p:txBody>
          <a:bodyPr/>
          <a:lstStyle/>
          <a:p>
            <a:pPr algn="just"/>
            <a:r>
              <a:rPr lang="es-ES" altLang="es-ES" sz="2000" b="1">
                <a:solidFill>
                  <a:srgbClr val="C00000"/>
                </a:solidFill>
              </a:rPr>
              <a:t>SJS nº 17 Madrid de 11-1-2019. </a:t>
            </a:r>
            <a:r>
              <a:rPr lang="es-ES" altLang="es-ES" sz="2000" b="1">
                <a:solidFill>
                  <a:srgbClr val="006600"/>
                </a:solidFill>
              </a:rPr>
              <a:t>Glovo.</a:t>
            </a:r>
            <a:r>
              <a:rPr lang="es-ES" altLang="es-ES" sz="2000" b="1">
                <a:solidFill>
                  <a:srgbClr val="C00000"/>
                </a:solidFill>
              </a:rPr>
              <a:t> </a:t>
            </a:r>
            <a:r>
              <a:rPr lang="es-ES" altLang="es-ES" sz="2000" b="1">
                <a:solidFill>
                  <a:srgbClr val="02088A"/>
                </a:solidFill>
              </a:rPr>
              <a:t>TRADE.</a:t>
            </a:r>
            <a:r>
              <a:rPr lang="es-ES" altLang="es-ES" sz="2000" b="1">
                <a:solidFill>
                  <a:srgbClr val="C00000"/>
                </a:solidFill>
              </a:rPr>
              <a:t> </a:t>
            </a:r>
            <a:r>
              <a:rPr lang="es-ES" altLang="es-ES" sz="2000"/>
              <a:t>El rider no está obligado a prestar un mínimo de horas de trabajo a la semana; es el propietario del vehículo; es libre de aceptar o rechazar los encargos y tiene pleno control sobre su actividad, asumiendo el riesgo de ésta; no está sujeto a exclusividad; la factura depende de los pedidos efectivamente realizados (tipo de pedido, distancia recorrida y tiempo de espera) .</a:t>
            </a:r>
          </a:p>
          <a:p>
            <a:pPr algn="just"/>
            <a:r>
              <a:rPr lang="es-ES" altLang="es-ES" sz="2000" b="1">
                <a:solidFill>
                  <a:srgbClr val="C00000"/>
                </a:solidFill>
              </a:rPr>
              <a:t>SJS nº 4 Oviedo de 24-2-2019</a:t>
            </a:r>
            <a:r>
              <a:rPr lang="es-ES" altLang="es-ES" sz="2000"/>
              <a:t>. </a:t>
            </a:r>
            <a:r>
              <a:rPr lang="es-ES" altLang="es-ES" sz="2000" b="1">
                <a:solidFill>
                  <a:srgbClr val="006600"/>
                </a:solidFill>
              </a:rPr>
              <a:t>Glovo.</a:t>
            </a:r>
            <a:r>
              <a:rPr lang="es-ES" altLang="es-ES" sz="2000"/>
              <a:t> </a:t>
            </a:r>
            <a:r>
              <a:rPr lang="es-ES" altLang="es-ES" sz="2000" b="1">
                <a:solidFill>
                  <a:srgbClr val="02088A"/>
                </a:solidFill>
              </a:rPr>
              <a:t>TRADE</a:t>
            </a:r>
            <a:r>
              <a:rPr lang="es-ES" altLang="es-ES" sz="2000"/>
              <a:t>. No se cuestiona estatus jurídico. Desestima reclamación de compensación económica por horas comprometidas (período máximo de tiempo de trabajo) al no acreditarse su realización.</a:t>
            </a:r>
          </a:p>
          <a:p>
            <a:pPr algn="just"/>
            <a:endParaRPr lang="es-ES" altLang="es-ES" sz="2800"/>
          </a:p>
        </p:txBody>
      </p:sp>
      <p:sp>
        <p:nvSpPr>
          <p:cNvPr id="28674" name="2 Marcador de número de diapositiva">
            <a:extLst>
              <a:ext uri="{FF2B5EF4-FFF2-40B4-BE49-F238E27FC236}">
                <a16:creationId xmlns:a16="http://schemas.microsoft.com/office/drawing/2014/main" id="{2237B808-7888-4734-B872-4733C8C3307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118615B2-6A01-4395-A50E-014ADA5B81D8}" type="slidenum">
              <a:rPr lang="es-ES" altLang="es-ES"/>
              <a:pPr/>
              <a:t>14</a:t>
            </a:fld>
            <a:endParaRPr lang="es-ES" altLang="es-ES"/>
          </a:p>
        </p:txBody>
      </p:sp>
      <p:sp>
        <p:nvSpPr>
          <p:cNvPr id="4" name="3 Título">
            <a:extLst>
              <a:ext uri="{FF2B5EF4-FFF2-40B4-BE49-F238E27FC236}">
                <a16:creationId xmlns:a16="http://schemas.microsoft.com/office/drawing/2014/main" id="{46A5F1F7-CAD2-4881-A535-38A4B9A2C3E0}"/>
              </a:ext>
            </a:extLst>
          </p:cNvPr>
          <p:cNvSpPr>
            <a:spLocks noGrp="1"/>
          </p:cNvSpPr>
          <p:nvPr>
            <p:ph type="title"/>
          </p:nvPr>
        </p:nvSpPr>
        <p:spPr/>
        <p:txBody>
          <a:bodyPr/>
          <a:lstStyle/>
          <a:p>
            <a:pPr algn="ctr" fontAlgn="auto">
              <a:spcAft>
                <a:spcPts val="0"/>
              </a:spcAft>
              <a:defRPr/>
            </a:pPr>
            <a:r>
              <a:rPr lang="es-ES" sz="2400" dirty="0">
                <a:solidFill>
                  <a:srgbClr val="02088A"/>
                </a:solidFill>
              </a:rPr>
              <a:t>PRONUNCIAMIENTOS ESPAÑOLES QUE CALIFICAN A LOS REPARTIDORES COMO AUTÓNOMOS (2/2)</a:t>
            </a:r>
            <a:endParaRPr lang="es-E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contenido">
            <a:extLst>
              <a:ext uri="{FF2B5EF4-FFF2-40B4-BE49-F238E27FC236}">
                <a16:creationId xmlns:a16="http://schemas.microsoft.com/office/drawing/2014/main" id="{7F070C5B-277B-4EE6-ACE3-409593F1BFA4}"/>
              </a:ext>
            </a:extLst>
          </p:cNvPr>
          <p:cNvSpPr>
            <a:spLocks noGrp="1"/>
          </p:cNvSpPr>
          <p:nvPr>
            <p:ph idx="1"/>
          </p:nvPr>
        </p:nvSpPr>
        <p:spPr/>
        <p:txBody>
          <a:bodyPr/>
          <a:lstStyle/>
          <a:p>
            <a:pPr algn="just"/>
            <a:r>
              <a:rPr lang="es-ES" altLang="es-ES" sz="1900" b="1">
                <a:solidFill>
                  <a:srgbClr val="02088A"/>
                </a:solidFill>
              </a:rPr>
              <a:t>Francia</a:t>
            </a:r>
            <a:r>
              <a:rPr lang="es-ES" altLang="es-ES" sz="1900">
                <a:solidFill>
                  <a:srgbClr val="02088A"/>
                </a:solidFill>
              </a:rPr>
              <a:t>: </a:t>
            </a:r>
            <a:r>
              <a:rPr lang="es-ES" altLang="es-ES" sz="1900"/>
              <a:t>la Cour d’ Appel de Paris ha desestimado laboralidad de los riders de </a:t>
            </a:r>
            <a:r>
              <a:rPr lang="es-ES" altLang="es-ES" sz="1900">
                <a:solidFill>
                  <a:srgbClr val="006600"/>
                </a:solidFill>
              </a:rPr>
              <a:t>Take Eat Easy </a:t>
            </a:r>
            <a:r>
              <a:rPr lang="es-ES" altLang="es-ES" sz="1900"/>
              <a:t>(res. de 20-4-2017 y 12-10-2017) y </a:t>
            </a:r>
            <a:r>
              <a:rPr lang="es-ES" altLang="es-ES" sz="1900">
                <a:solidFill>
                  <a:srgbClr val="006600"/>
                </a:solidFill>
              </a:rPr>
              <a:t>Deliveroo</a:t>
            </a:r>
            <a:r>
              <a:rPr lang="es-ES" altLang="es-ES" sz="1900"/>
              <a:t> (res. 9-11-2017) por ausencia de subordinación.</a:t>
            </a:r>
          </a:p>
          <a:p>
            <a:pPr algn="just"/>
            <a:r>
              <a:rPr lang="es-ES" altLang="es-ES" sz="1900" b="1">
                <a:solidFill>
                  <a:srgbClr val="02088A"/>
                </a:solidFill>
              </a:rPr>
              <a:t>Italia</a:t>
            </a:r>
            <a:r>
              <a:rPr lang="es-ES" altLang="es-ES" sz="1900"/>
              <a:t>: Corte di Apello di Torino respecto de </a:t>
            </a:r>
            <a:r>
              <a:rPr lang="es-ES" altLang="es-ES" sz="1900">
                <a:solidFill>
                  <a:srgbClr val="006600"/>
                </a:solidFill>
              </a:rPr>
              <a:t>Foodora</a:t>
            </a:r>
            <a:r>
              <a:rPr lang="es-ES" altLang="es-ES" sz="1900"/>
              <a:t> (res. 11-1-2019, confirmando otra del Tribunale Ordinario di Torino (sezione lavoro) de 17-5-2018) y Tribunale Ordinario di Milano respecto de </a:t>
            </a:r>
            <a:r>
              <a:rPr lang="es-ES" altLang="es-ES" sz="1900">
                <a:solidFill>
                  <a:srgbClr val="006600"/>
                </a:solidFill>
              </a:rPr>
              <a:t>Foodinho</a:t>
            </a:r>
            <a:r>
              <a:rPr lang="es-ES" altLang="es-ES" sz="1900"/>
              <a:t> (res. 10-9-2018); </a:t>
            </a:r>
          </a:p>
          <a:p>
            <a:pPr algn="just"/>
            <a:r>
              <a:rPr lang="es-ES" altLang="es-ES" sz="1900" b="1">
                <a:solidFill>
                  <a:srgbClr val="02088A"/>
                </a:solidFill>
              </a:rPr>
              <a:t>UK</a:t>
            </a:r>
            <a:r>
              <a:rPr lang="es-ES" altLang="es-ES" sz="1900"/>
              <a:t>: the High Court of Justice Queen’s Bench Division Administrative Court (res. de 5-12-2018) respeto de riders de </a:t>
            </a:r>
            <a:r>
              <a:rPr lang="es-ES" altLang="es-ES" sz="1900">
                <a:solidFill>
                  <a:srgbClr val="006600"/>
                </a:solidFill>
              </a:rPr>
              <a:t>RooFoods Limited T/A Deliveroo</a:t>
            </a:r>
            <a:r>
              <a:rPr lang="es-ES" altLang="es-ES" sz="1900"/>
              <a:t>; </a:t>
            </a:r>
          </a:p>
          <a:p>
            <a:pPr algn="just"/>
            <a:r>
              <a:rPr lang="es-ES" altLang="es-ES" sz="1900" b="1">
                <a:solidFill>
                  <a:srgbClr val="02088A"/>
                </a:solidFill>
              </a:rPr>
              <a:t>USA</a:t>
            </a:r>
            <a:r>
              <a:rPr lang="es-ES" altLang="es-ES" sz="1900"/>
              <a:t>: respecto de los riders de </a:t>
            </a:r>
            <a:r>
              <a:rPr lang="es-ES" altLang="es-ES" sz="1900">
                <a:solidFill>
                  <a:srgbClr val="006600"/>
                </a:solidFill>
              </a:rPr>
              <a:t>Grubhub</a:t>
            </a:r>
            <a:r>
              <a:rPr lang="es-ES" altLang="es-ES" sz="1900"/>
              <a:t>, United States District Court Northern District of California (res. 8-2-2018); independent contractor.</a:t>
            </a:r>
          </a:p>
          <a:p>
            <a:pPr algn="just"/>
            <a:endParaRPr lang="es-ES" altLang="es-ES" sz="2800"/>
          </a:p>
          <a:p>
            <a:endParaRPr lang="es-ES" altLang="es-ES"/>
          </a:p>
        </p:txBody>
      </p:sp>
      <p:sp>
        <p:nvSpPr>
          <p:cNvPr id="29698" name="2 Marcador de número de diapositiva">
            <a:extLst>
              <a:ext uri="{FF2B5EF4-FFF2-40B4-BE49-F238E27FC236}">
                <a16:creationId xmlns:a16="http://schemas.microsoft.com/office/drawing/2014/main" id="{FA3943E5-0941-4400-81E7-D3A34F3436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C1F9FA1E-6341-40B7-A564-0E0A871A1B39}" type="slidenum">
              <a:rPr lang="es-ES" altLang="es-ES"/>
              <a:pPr/>
              <a:t>15</a:t>
            </a:fld>
            <a:endParaRPr lang="es-ES" altLang="es-ES"/>
          </a:p>
        </p:txBody>
      </p:sp>
      <p:sp>
        <p:nvSpPr>
          <p:cNvPr id="4" name="3 Título">
            <a:extLst>
              <a:ext uri="{FF2B5EF4-FFF2-40B4-BE49-F238E27FC236}">
                <a16:creationId xmlns:a16="http://schemas.microsoft.com/office/drawing/2014/main" id="{7215AA87-2BF3-46B9-9701-E0BCA36A908F}"/>
              </a:ext>
            </a:extLst>
          </p:cNvPr>
          <p:cNvSpPr>
            <a:spLocks noGrp="1"/>
          </p:cNvSpPr>
          <p:nvPr>
            <p:ph type="title"/>
          </p:nvPr>
        </p:nvSpPr>
        <p:spPr/>
        <p:txBody>
          <a:bodyPr/>
          <a:lstStyle/>
          <a:p>
            <a:pPr algn="ctr" fontAlgn="auto">
              <a:spcAft>
                <a:spcPts val="0"/>
              </a:spcAft>
              <a:defRPr/>
            </a:pPr>
            <a:r>
              <a:rPr lang="es-ES" sz="2400" dirty="0">
                <a:solidFill>
                  <a:srgbClr val="02088A"/>
                </a:solidFill>
              </a:rPr>
              <a:t>PRONUNCIAMIENTOS EXTRANJEROS QUE CALIFICAN A LOS REPARTIDORES COMO AUTÓNOMOS </a:t>
            </a:r>
            <a:endParaRPr lang="es-E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Marcador de contenido">
            <a:extLst>
              <a:ext uri="{FF2B5EF4-FFF2-40B4-BE49-F238E27FC236}">
                <a16:creationId xmlns:a16="http://schemas.microsoft.com/office/drawing/2014/main" id="{E3BB50DB-3C7A-4960-BAE4-94950C0572F4}"/>
              </a:ext>
            </a:extLst>
          </p:cNvPr>
          <p:cNvSpPr>
            <a:spLocks noGrp="1"/>
          </p:cNvSpPr>
          <p:nvPr>
            <p:ph idx="1"/>
          </p:nvPr>
        </p:nvSpPr>
        <p:spPr/>
        <p:txBody>
          <a:bodyPr/>
          <a:lstStyle/>
          <a:p>
            <a:pPr algn="just"/>
            <a:r>
              <a:rPr lang="es-ES" altLang="es-ES" sz="2000">
                <a:solidFill>
                  <a:srgbClr val="C00000"/>
                </a:solidFill>
              </a:rPr>
              <a:t>SJS nº 33 Madrid de 11-2-2019</a:t>
            </a:r>
            <a:r>
              <a:rPr lang="es-ES" altLang="es-ES" sz="2000"/>
              <a:t>. </a:t>
            </a:r>
            <a:r>
              <a:rPr lang="es-ES" altLang="es-ES" sz="2000" b="1">
                <a:solidFill>
                  <a:srgbClr val="006600"/>
                </a:solidFill>
              </a:rPr>
              <a:t>Glovo</a:t>
            </a:r>
            <a:r>
              <a:rPr lang="es-ES" altLang="es-ES" sz="2000"/>
              <a:t>.  En la prestación de servicios de los </a:t>
            </a:r>
            <a:r>
              <a:rPr lang="es-ES" altLang="es-ES" sz="2000" i="1"/>
              <a:t>glovers</a:t>
            </a:r>
            <a:r>
              <a:rPr lang="es-ES" altLang="es-ES" sz="2000"/>
              <a:t> concurren las notas propias de una relación laboral ex. arts. 1.1 y 8.1 ET. </a:t>
            </a:r>
            <a:r>
              <a:rPr lang="es-ES" altLang="es-ES" sz="2000">
                <a:solidFill>
                  <a:srgbClr val="02088A"/>
                </a:solidFill>
              </a:rPr>
              <a:t>Falsos autónomos</a:t>
            </a:r>
            <a:r>
              <a:rPr lang="es-ES" altLang="es-ES" sz="2000"/>
              <a:t>. Despido nulo por resultar atentatorio a los derechos fundamentales de libertad de expresión y huelga. </a:t>
            </a:r>
          </a:p>
          <a:p>
            <a:pPr algn="just"/>
            <a:r>
              <a:rPr lang="es-ES" altLang="es-ES" sz="2000">
                <a:solidFill>
                  <a:srgbClr val="C00000"/>
                </a:solidFill>
              </a:rPr>
              <a:t>SSJS nº 1 de Madrid de 3 y 4 abril 2019</a:t>
            </a:r>
            <a:r>
              <a:rPr lang="es-ES" altLang="es-ES" sz="2000"/>
              <a:t>. </a:t>
            </a:r>
            <a:r>
              <a:rPr lang="es-ES" altLang="es-ES" sz="2000">
                <a:solidFill>
                  <a:srgbClr val="006600"/>
                </a:solidFill>
              </a:rPr>
              <a:t>Glovo</a:t>
            </a:r>
            <a:r>
              <a:rPr lang="es-ES" altLang="es-ES" sz="2000"/>
              <a:t>. Asume argumentos de JS nº 33 Madrid. Aplica el Convenio Colectivo del Transporte de mercancías por carretera para calcular la indemnización y clasifica a los glovers en la categoría profesional de “mozo”. </a:t>
            </a:r>
          </a:p>
          <a:p>
            <a:pPr algn="just"/>
            <a:r>
              <a:rPr lang="es-ES" altLang="es-ES" sz="2000">
                <a:solidFill>
                  <a:srgbClr val="C00000"/>
                </a:solidFill>
              </a:rPr>
              <a:t>SJS nº 1 Gijón de 20-2-2019</a:t>
            </a:r>
            <a:r>
              <a:rPr lang="es-ES" altLang="es-ES" sz="2000"/>
              <a:t>. </a:t>
            </a:r>
            <a:r>
              <a:rPr lang="es-ES" altLang="es-ES" sz="2000">
                <a:solidFill>
                  <a:srgbClr val="006600"/>
                </a:solidFill>
              </a:rPr>
              <a:t>Glovo</a:t>
            </a:r>
            <a:r>
              <a:rPr lang="es-ES" altLang="es-ES" sz="2000"/>
              <a:t>. </a:t>
            </a:r>
          </a:p>
          <a:p>
            <a:pPr algn="just"/>
            <a:r>
              <a:rPr lang="es-ES" altLang="es-ES" sz="2000">
                <a:solidFill>
                  <a:srgbClr val="C00000"/>
                </a:solidFill>
              </a:rPr>
              <a:t>SJS nº 6 Valencia de 1 junio 2018</a:t>
            </a:r>
            <a:r>
              <a:rPr lang="es-ES" altLang="es-ES" sz="2000"/>
              <a:t>. </a:t>
            </a:r>
            <a:r>
              <a:rPr lang="es-ES" altLang="es-ES" sz="2000">
                <a:solidFill>
                  <a:srgbClr val="006600"/>
                </a:solidFill>
              </a:rPr>
              <a:t>Deliveroo</a:t>
            </a:r>
            <a:r>
              <a:rPr lang="es-ES" altLang="es-ES" sz="2000"/>
              <a:t>.</a:t>
            </a:r>
          </a:p>
          <a:p>
            <a:pPr algn="just"/>
            <a:r>
              <a:rPr lang="es-ES" altLang="es-ES" sz="2000">
                <a:solidFill>
                  <a:srgbClr val="C00000"/>
                </a:solidFill>
              </a:rPr>
              <a:t>SJS nº 11 de Barcelona de 29-5-2018</a:t>
            </a:r>
            <a:r>
              <a:rPr lang="es-ES" altLang="es-ES" sz="2000"/>
              <a:t>. </a:t>
            </a:r>
            <a:r>
              <a:rPr lang="es-ES" altLang="es-ES" sz="2000">
                <a:solidFill>
                  <a:srgbClr val="006600"/>
                </a:solidFill>
              </a:rPr>
              <a:t>Take Eat Easy</a:t>
            </a:r>
            <a:r>
              <a:rPr lang="es-ES" altLang="es-ES" sz="2000"/>
              <a:t>.</a:t>
            </a:r>
          </a:p>
          <a:p>
            <a:pPr algn="just"/>
            <a:endParaRPr lang="es-ES" altLang="es-ES" sz="2000"/>
          </a:p>
          <a:p>
            <a:pPr algn="just"/>
            <a:endParaRPr lang="es-ES" altLang="es-ES" sz="2000"/>
          </a:p>
          <a:p>
            <a:pPr lvl="1" algn="just"/>
            <a:endParaRPr lang="es-ES" altLang="es-ES" sz="1600"/>
          </a:p>
          <a:p>
            <a:pPr lvl="1"/>
            <a:endParaRPr lang="es-ES" altLang="es-ES" sz="1600"/>
          </a:p>
        </p:txBody>
      </p:sp>
      <p:sp>
        <p:nvSpPr>
          <p:cNvPr id="30722" name="2 Marcador de número de diapositiva">
            <a:extLst>
              <a:ext uri="{FF2B5EF4-FFF2-40B4-BE49-F238E27FC236}">
                <a16:creationId xmlns:a16="http://schemas.microsoft.com/office/drawing/2014/main" id="{9EC250F2-A825-42DA-A4E0-5D11A4D7E9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290B798F-FECF-4430-8E53-AFC0AF75069D}" type="slidenum">
              <a:rPr lang="es-ES" altLang="es-ES"/>
              <a:pPr/>
              <a:t>16</a:t>
            </a:fld>
            <a:endParaRPr lang="es-ES" altLang="es-ES"/>
          </a:p>
        </p:txBody>
      </p:sp>
      <p:sp>
        <p:nvSpPr>
          <p:cNvPr id="4" name="3 Título">
            <a:extLst>
              <a:ext uri="{FF2B5EF4-FFF2-40B4-BE49-F238E27FC236}">
                <a16:creationId xmlns:a16="http://schemas.microsoft.com/office/drawing/2014/main" id="{2CC082E9-6B7C-4C65-ABFD-F039C160F4F5}"/>
              </a:ext>
            </a:extLst>
          </p:cNvPr>
          <p:cNvSpPr>
            <a:spLocks noGrp="1"/>
          </p:cNvSpPr>
          <p:nvPr>
            <p:ph type="title"/>
          </p:nvPr>
        </p:nvSpPr>
        <p:spPr/>
        <p:txBody>
          <a:bodyPr/>
          <a:lstStyle/>
          <a:p>
            <a:pPr algn="ctr" fontAlgn="auto">
              <a:spcAft>
                <a:spcPts val="0"/>
              </a:spcAft>
              <a:defRPr/>
            </a:pPr>
            <a:r>
              <a:rPr lang="es-ES" sz="2800" b="0" dirty="0">
                <a:solidFill>
                  <a:srgbClr val="02088A"/>
                </a:solidFill>
              </a:rPr>
              <a:t>PRONUNCIAMIENTOS JUDICIALES QUE DEFIENDEN LA LABORALIDAD DE LOS RIDERS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0E32A15C-655F-4352-9746-0941442C7941}"/>
              </a:ext>
            </a:extLst>
          </p:cNvPr>
          <p:cNvSpPr>
            <a:spLocks noGrp="1"/>
          </p:cNvSpPr>
          <p:nvPr>
            <p:ph idx="1"/>
          </p:nvPr>
        </p:nvSpPr>
        <p:spPr/>
        <p:txBody>
          <a:bodyPr>
            <a:normAutofit lnSpcReduction="10000"/>
          </a:bodyPr>
          <a:lstStyle/>
          <a:p>
            <a:pPr marL="621792" lvl="1" algn="just" fontAlgn="auto">
              <a:spcBef>
                <a:spcPts val="324"/>
              </a:spcBef>
              <a:spcAft>
                <a:spcPts val="0"/>
              </a:spcAft>
              <a:buFont typeface="Verdana"/>
              <a:buChar char="◦"/>
              <a:defRPr/>
            </a:pPr>
            <a:r>
              <a:rPr lang="es-ES" sz="1600" dirty="0"/>
              <a:t>La incidencia de las TIC en las relaciones de trabajo obliga, para lograr una adecuada calificación de la relación, a examinar nuevos indicios (antes inexistentes) y a </a:t>
            </a:r>
            <a:r>
              <a:rPr lang="es-ES" sz="1600" b="1" dirty="0">
                <a:solidFill>
                  <a:srgbClr val="C00000"/>
                </a:solidFill>
              </a:rPr>
              <a:t>revisar el peso definitorio de indicios clásicos</a:t>
            </a:r>
            <a:r>
              <a:rPr lang="es-ES" sz="1600" dirty="0"/>
              <a:t>.</a:t>
            </a:r>
          </a:p>
          <a:p>
            <a:pPr marL="621792" lvl="1" algn="just" fontAlgn="auto">
              <a:spcBef>
                <a:spcPts val="324"/>
              </a:spcBef>
              <a:spcAft>
                <a:spcPts val="0"/>
              </a:spcAft>
              <a:buFont typeface="Verdana"/>
              <a:buChar char="◦"/>
              <a:defRPr/>
            </a:pPr>
            <a:r>
              <a:rPr lang="es-ES" sz="1600" dirty="0"/>
              <a:t>El </a:t>
            </a:r>
            <a:r>
              <a:rPr lang="es-ES" sz="1600" b="1" dirty="0">
                <a:solidFill>
                  <a:srgbClr val="C00000"/>
                </a:solidFill>
              </a:rPr>
              <a:t>repartidor no interviene en la conformación del contenido del contrato</a:t>
            </a:r>
            <a:r>
              <a:rPr lang="es-ES" sz="1600" dirty="0"/>
              <a:t>, sino que se limita a aceptar las condiciones impuestas por la plataforma (desigualdad entre las partes), incluido el sistema de remuneración.</a:t>
            </a:r>
          </a:p>
          <a:p>
            <a:pPr marL="621792" lvl="1" algn="just" fontAlgn="auto">
              <a:spcBef>
                <a:spcPts val="324"/>
              </a:spcBef>
              <a:spcAft>
                <a:spcPts val="0"/>
              </a:spcAft>
              <a:buFont typeface="Verdana"/>
              <a:buChar char="◦"/>
              <a:defRPr/>
            </a:pPr>
            <a:r>
              <a:rPr lang="es-ES" altLang="es-ES" sz="1600" dirty="0"/>
              <a:t>El </a:t>
            </a:r>
            <a:r>
              <a:rPr lang="es-ES" altLang="es-ES" sz="1600" b="1" dirty="0">
                <a:solidFill>
                  <a:srgbClr val="C00000"/>
                </a:solidFill>
              </a:rPr>
              <a:t>sistema de puntuación </a:t>
            </a:r>
            <a:r>
              <a:rPr lang="es-ES" altLang="es-ES" sz="1600" dirty="0"/>
              <a:t>(según franjas horarias previamente diseñadas por la empresa y aceptadas por el repartidor; con influencia en la retribución posterior del repartidor, con tiempos de entrega limitados a 40 minutos; con el trabajador permanentemente </a:t>
            </a:r>
            <a:r>
              <a:rPr lang="es-ES" altLang="es-ES" sz="1600" dirty="0" err="1"/>
              <a:t>geolocalizado</a:t>
            </a:r>
            <a:r>
              <a:rPr lang="es-ES" altLang="es-ES" sz="1600" dirty="0"/>
              <a:t>) es una </a:t>
            </a:r>
            <a:r>
              <a:rPr lang="es-ES" altLang="es-ES" sz="1600" b="1" dirty="0">
                <a:solidFill>
                  <a:srgbClr val="C00000"/>
                </a:solidFill>
              </a:rPr>
              <a:t>forma de organización del trabajo</a:t>
            </a:r>
            <a:r>
              <a:rPr lang="es-ES" altLang="es-ES" sz="1600" dirty="0"/>
              <a:t>.</a:t>
            </a:r>
          </a:p>
          <a:p>
            <a:pPr marL="621792" lvl="1" algn="just" fontAlgn="auto">
              <a:spcBef>
                <a:spcPts val="324"/>
              </a:spcBef>
              <a:spcAft>
                <a:spcPts val="0"/>
              </a:spcAft>
              <a:buFont typeface="Verdana"/>
              <a:buChar char="◦"/>
              <a:defRPr/>
            </a:pPr>
            <a:r>
              <a:rPr lang="es-ES" altLang="es-ES" sz="1600" dirty="0"/>
              <a:t>Cuando el trabajador da su conformidad a cada encomienda de trabajo, entra en situación de </a:t>
            </a:r>
            <a:r>
              <a:rPr lang="es-ES" altLang="es-ES" sz="1600" b="1" dirty="0">
                <a:solidFill>
                  <a:srgbClr val="C00000"/>
                </a:solidFill>
              </a:rPr>
              <a:t>preselección </a:t>
            </a:r>
            <a:r>
              <a:rPr lang="es-ES" altLang="es-ES" sz="1600" dirty="0"/>
              <a:t>para llevarlo a cabo si así lo precisa la demanda y se le </a:t>
            </a:r>
            <a:r>
              <a:rPr lang="es-ES" altLang="es-ES" sz="1600" b="1" dirty="0">
                <a:solidFill>
                  <a:srgbClr val="C00000"/>
                </a:solidFill>
              </a:rPr>
              <a:t>asigna a dicho repartidor mediante el algoritmo creado al efecto.</a:t>
            </a:r>
          </a:p>
          <a:p>
            <a:pPr marL="621792" lvl="1" algn="just" fontAlgn="auto">
              <a:spcBef>
                <a:spcPts val="324"/>
              </a:spcBef>
              <a:spcAft>
                <a:spcPts val="0"/>
              </a:spcAft>
              <a:buFont typeface="Verdana"/>
              <a:buChar char="◦"/>
              <a:defRPr/>
            </a:pPr>
            <a:r>
              <a:rPr lang="es-ES" sz="1600" dirty="0"/>
              <a:t>La pretendida “</a:t>
            </a:r>
            <a:r>
              <a:rPr lang="es-ES" sz="1600" b="1" dirty="0">
                <a:solidFill>
                  <a:srgbClr val="C00000"/>
                </a:solidFill>
              </a:rPr>
              <a:t>libertad” del repartidor a la hora de disponer sobre su tiempo de trabajo es más teórica que real</a:t>
            </a:r>
            <a:r>
              <a:rPr lang="es-ES" sz="1600" dirty="0"/>
              <a:t>, pues debe aceptar trabajar en horas de mayor demanda si pretende alcanzar un cierto nivel remuneratorio.</a:t>
            </a:r>
          </a:p>
          <a:p>
            <a:pPr marL="365760" indent="-256032" fontAlgn="auto">
              <a:spcAft>
                <a:spcPts val="0"/>
              </a:spcAft>
              <a:buFont typeface="Wingdings 3"/>
              <a:buChar char=""/>
              <a:defRPr/>
            </a:pPr>
            <a:endParaRPr lang="es-ES" dirty="0"/>
          </a:p>
        </p:txBody>
      </p:sp>
      <p:sp>
        <p:nvSpPr>
          <p:cNvPr id="31746" name="2 Marcador de número de diapositiva">
            <a:extLst>
              <a:ext uri="{FF2B5EF4-FFF2-40B4-BE49-F238E27FC236}">
                <a16:creationId xmlns:a16="http://schemas.microsoft.com/office/drawing/2014/main" id="{57E7621A-9619-4EE7-AC6C-EA3341D799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DACA134-AF31-4A7F-A900-9CABA45F52C4}" type="slidenum">
              <a:rPr lang="es-ES" altLang="es-ES"/>
              <a:pPr/>
              <a:t>17</a:t>
            </a:fld>
            <a:endParaRPr lang="es-ES" altLang="es-ES"/>
          </a:p>
        </p:txBody>
      </p:sp>
      <p:sp>
        <p:nvSpPr>
          <p:cNvPr id="4" name="3 Título">
            <a:extLst>
              <a:ext uri="{FF2B5EF4-FFF2-40B4-BE49-F238E27FC236}">
                <a16:creationId xmlns:a16="http://schemas.microsoft.com/office/drawing/2014/main" id="{ACD2627E-53D3-4E1B-9232-51730C64979B}"/>
              </a:ext>
            </a:extLst>
          </p:cNvPr>
          <p:cNvSpPr>
            <a:spLocks noGrp="1"/>
          </p:cNvSpPr>
          <p:nvPr>
            <p:ph type="title"/>
          </p:nvPr>
        </p:nvSpPr>
        <p:spPr/>
        <p:txBody>
          <a:bodyPr/>
          <a:lstStyle/>
          <a:p>
            <a:pPr algn="ctr" fontAlgn="auto">
              <a:spcAft>
                <a:spcPts val="0"/>
              </a:spcAft>
              <a:defRPr/>
            </a:pPr>
            <a:r>
              <a:rPr lang="es-ES" sz="2000" dirty="0">
                <a:solidFill>
                  <a:srgbClr val="02088A"/>
                </a:solidFill>
              </a:rPr>
              <a:t>ELEMENTOS COMUNES EN LOS PRONUNCIAMIENTOS QUE SOSTIENEN LA LABORALIDAD DE LOS RIDERS (1/2)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460648D0-A21A-4097-8FFF-C680631E6185}"/>
              </a:ext>
            </a:extLst>
          </p:cNvPr>
          <p:cNvSpPr>
            <a:spLocks noGrp="1"/>
          </p:cNvSpPr>
          <p:nvPr>
            <p:ph idx="1"/>
          </p:nvPr>
        </p:nvSpPr>
        <p:spPr/>
        <p:txBody>
          <a:bodyPr>
            <a:normAutofit fontScale="85000" lnSpcReduction="20000"/>
          </a:bodyPr>
          <a:lstStyle/>
          <a:p>
            <a:pPr marL="365760" lvl="1" indent="-256032" algn="just" fontAlgn="auto">
              <a:spcBef>
                <a:spcPts val="400"/>
              </a:spcBef>
              <a:spcAft>
                <a:spcPts val="0"/>
              </a:spcAft>
              <a:buSzPct val="68000"/>
              <a:buFont typeface="Wingdings 3"/>
              <a:buChar char=""/>
              <a:defRPr/>
            </a:pPr>
            <a:endParaRPr lang="es-ES" sz="1900" dirty="0"/>
          </a:p>
          <a:p>
            <a:pPr marL="365760" lvl="1" indent="-256032" algn="just" fontAlgn="auto">
              <a:spcBef>
                <a:spcPts val="400"/>
              </a:spcBef>
              <a:spcAft>
                <a:spcPts val="0"/>
              </a:spcAft>
              <a:buSzPct val="68000"/>
              <a:buFont typeface="Wingdings 3"/>
              <a:buChar char=""/>
              <a:defRPr/>
            </a:pPr>
            <a:r>
              <a:rPr lang="es-ES" altLang="es-ES" sz="1900" dirty="0"/>
              <a:t>El tiempo de trabajo en el que el trabajador quedaba a disposición del empresario para realizar su actividad profesional, normalmente un horario continuado en el que los tiempos muertos eran tiempo de trabajo a todos los efectos, ahora se atomiza en </a:t>
            </a:r>
            <a:r>
              <a:rPr lang="es-ES" altLang="es-ES" sz="1900" dirty="0" err="1"/>
              <a:t>microtareas</a:t>
            </a:r>
            <a:r>
              <a:rPr lang="es-ES" altLang="es-ES" sz="1900" dirty="0"/>
              <a:t> sucesivas en función de la demanda. Existe una </a:t>
            </a:r>
            <a:r>
              <a:rPr lang="es-ES" altLang="es-ES" sz="1900" b="1" dirty="0">
                <a:solidFill>
                  <a:srgbClr val="C00000"/>
                </a:solidFill>
              </a:rPr>
              <a:t>relación contractual permanentemente hibernada </a:t>
            </a:r>
            <a:r>
              <a:rPr lang="es-ES" altLang="es-ES" sz="1900" dirty="0"/>
              <a:t>que se actualiza con la asignación de cada </a:t>
            </a:r>
            <a:r>
              <a:rPr lang="es-ES" altLang="es-ES" sz="1900" dirty="0" err="1"/>
              <a:t>microtarea</a:t>
            </a:r>
            <a:r>
              <a:rPr lang="es-ES" altLang="es-ES" sz="1900" dirty="0"/>
              <a:t> concreta.</a:t>
            </a:r>
          </a:p>
          <a:p>
            <a:pPr marL="365760" lvl="1" indent="-256032" algn="just" fontAlgn="auto">
              <a:spcBef>
                <a:spcPts val="400"/>
              </a:spcBef>
              <a:spcAft>
                <a:spcPts val="0"/>
              </a:spcAft>
              <a:buSzPct val="68000"/>
              <a:buFont typeface="Wingdings 3"/>
              <a:buChar char=""/>
              <a:defRPr/>
            </a:pPr>
            <a:r>
              <a:rPr lang="es-ES" sz="1900" b="1" dirty="0">
                <a:solidFill>
                  <a:srgbClr val="C00000"/>
                </a:solidFill>
              </a:rPr>
              <a:t>Ajenidad en todas sus facetas: frutos, riesgos, medios de producción y mercado.</a:t>
            </a:r>
            <a:r>
              <a:rPr lang="es-ES" sz="1900" dirty="0"/>
              <a:t> L</a:t>
            </a:r>
            <a:r>
              <a:rPr lang="es-ES" altLang="es-ES" sz="1900" dirty="0"/>
              <a:t>os clientes y los precios los decide la plataforma y no el profesional. El servicio de atención al cliente es titularidad de la empresa, a la que también pertenece </a:t>
            </a:r>
            <a:r>
              <a:rPr lang="es-ES" sz="1900" dirty="0"/>
              <a:t>la tarjeta de crédito con la que los </a:t>
            </a:r>
            <a:r>
              <a:rPr lang="es-ES" sz="1900" i="1" dirty="0" err="1"/>
              <a:t>riders</a:t>
            </a:r>
            <a:r>
              <a:rPr lang="es-ES" sz="1900" dirty="0"/>
              <a:t> deben realizar eventualmente los pagos. Es la plataforma la que realiza la facturación.</a:t>
            </a:r>
          </a:p>
          <a:p>
            <a:pPr marL="365760" lvl="1" indent="-256032" algn="just" fontAlgn="auto">
              <a:spcBef>
                <a:spcPts val="400"/>
              </a:spcBef>
              <a:spcAft>
                <a:spcPts val="0"/>
              </a:spcAft>
              <a:buSzPct val="68000"/>
              <a:buFont typeface="Wingdings 3"/>
              <a:buChar char=""/>
              <a:defRPr/>
            </a:pPr>
            <a:r>
              <a:rPr lang="es-ES" altLang="es-ES" sz="1900" dirty="0"/>
              <a:t>Los repartidores se publicitan con la </a:t>
            </a:r>
            <a:r>
              <a:rPr lang="es-ES" altLang="es-ES" sz="1900" b="1" dirty="0">
                <a:solidFill>
                  <a:srgbClr val="C00000"/>
                </a:solidFill>
              </a:rPr>
              <a:t>imagen corporativa de la empresa</a:t>
            </a:r>
            <a:r>
              <a:rPr lang="es-ES" altLang="es-ES" sz="1900" dirty="0"/>
              <a:t>, no con su nombre.</a:t>
            </a:r>
          </a:p>
          <a:p>
            <a:pPr marL="365760" indent="-256032" algn="just" fontAlgn="auto">
              <a:spcAft>
                <a:spcPts val="0"/>
              </a:spcAft>
              <a:buFont typeface="Wingdings 3"/>
              <a:buChar char=""/>
              <a:defRPr/>
            </a:pPr>
            <a:r>
              <a:rPr lang="es-ES" sz="1900" dirty="0"/>
              <a:t>El </a:t>
            </a:r>
            <a:r>
              <a:rPr lang="es-ES" sz="1900" b="1" dirty="0">
                <a:solidFill>
                  <a:srgbClr val="C00000"/>
                </a:solidFill>
              </a:rPr>
              <a:t>trabajo del </a:t>
            </a:r>
            <a:r>
              <a:rPr lang="es-ES" sz="1900" b="1" i="1" dirty="0" err="1">
                <a:solidFill>
                  <a:srgbClr val="C00000"/>
                </a:solidFill>
              </a:rPr>
              <a:t>glover</a:t>
            </a:r>
            <a:r>
              <a:rPr lang="es-ES" sz="1900" b="1" i="1" dirty="0">
                <a:solidFill>
                  <a:srgbClr val="C00000"/>
                </a:solidFill>
              </a:rPr>
              <a:t> </a:t>
            </a:r>
            <a:r>
              <a:rPr lang="es-ES" sz="1900" b="1" dirty="0">
                <a:solidFill>
                  <a:srgbClr val="C00000"/>
                </a:solidFill>
              </a:rPr>
              <a:t>como </a:t>
            </a:r>
            <a:r>
              <a:rPr lang="es-ES" sz="1900" b="1" dirty="0" err="1">
                <a:solidFill>
                  <a:srgbClr val="C00000"/>
                </a:solidFill>
              </a:rPr>
              <a:t>autómono</a:t>
            </a:r>
            <a:r>
              <a:rPr lang="es-ES" sz="1900" b="1" dirty="0">
                <a:solidFill>
                  <a:srgbClr val="C00000"/>
                </a:solidFill>
              </a:rPr>
              <a:t> sería impensable </a:t>
            </a:r>
            <a:r>
              <a:rPr lang="es-ES" sz="1900" dirty="0"/>
              <a:t>con solo un móvil y una moto o una </a:t>
            </a:r>
            <a:r>
              <a:rPr lang="es-ES" sz="1900" dirty="0" err="1"/>
              <a:t>biclicleta</a:t>
            </a:r>
            <a:r>
              <a:rPr lang="es-ES" sz="1900" dirty="0"/>
              <a:t>, </a:t>
            </a:r>
            <a:r>
              <a:rPr lang="es-ES" sz="1900" b="1" dirty="0">
                <a:solidFill>
                  <a:srgbClr val="C00000"/>
                </a:solidFill>
              </a:rPr>
              <a:t>sin la previa integración en el entorno tecnológico de </a:t>
            </a:r>
            <a:r>
              <a:rPr lang="es-ES" sz="1900" b="1" dirty="0" err="1">
                <a:solidFill>
                  <a:srgbClr val="C00000"/>
                </a:solidFill>
              </a:rPr>
              <a:t>Glovo</a:t>
            </a:r>
            <a:r>
              <a:rPr lang="es-ES" sz="1900" dirty="0"/>
              <a:t>. Escaso valor que para el desarrollo de la actividad empresarial tienen los medios materiales que aporta el trabajador, comparados con la importancia de la APP y de la marca.</a:t>
            </a:r>
          </a:p>
          <a:p>
            <a:pPr marL="365760" indent="-256032" algn="just" fontAlgn="auto">
              <a:spcAft>
                <a:spcPts val="0"/>
              </a:spcAft>
              <a:buFont typeface="Wingdings 3"/>
              <a:buChar char=""/>
              <a:defRPr/>
            </a:pPr>
            <a:endParaRPr lang="es-ES" dirty="0"/>
          </a:p>
          <a:p>
            <a:pPr marL="365760" indent="-256032" fontAlgn="auto">
              <a:spcAft>
                <a:spcPts val="0"/>
              </a:spcAft>
              <a:buFont typeface="Wingdings 3"/>
              <a:buChar char=""/>
              <a:defRPr/>
            </a:pPr>
            <a:endParaRPr lang="es-ES" dirty="0"/>
          </a:p>
        </p:txBody>
      </p:sp>
      <p:sp>
        <p:nvSpPr>
          <p:cNvPr id="32770" name="2 Marcador de número de diapositiva">
            <a:extLst>
              <a:ext uri="{FF2B5EF4-FFF2-40B4-BE49-F238E27FC236}">
                <a16:creationId xmlns:a16="http://schemas.microsoft.com/office/drawing/2014/main" id="{91756A5D-FAB7-4D43-92C8-060BFB59EB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C839313F-DBB7-48A1-B9F7-4C18FDBFFF6F}" type="slidenum">
              <a:rPr lang="es-ES" altLang="es-ES"/>
              <a:pPr/>
              <a:t>18</a:t>
            </a:fld>
            <a:endParaRPr lang="es-ES" altLang="es-ES"/>
          </a:p>
        </p:txBody>
      </p:sp>
      <p:sp>
        <p:nvSpPr>
          <p:cNvPr id="4" name="3 Título">
            <a:extLst>
              <a:ext uri="{FF2B5EF4-FFF2-40B4-BE49-F238E27FC236}">
                <a16:creationId xmlns:a16="http://schemas.microsoft.com/office/drawing/2014/main" id="{979F061E-B4F4-41CF-80F3-2BC8BDED01B7}"/>
              </a:ext>
            </a:extLst>
          </p:cNvPr>
          <p:cNvSpPr>
            <a:spLocks noGrp="1"/>
          </p:cNvSpPr>
          <p:nvPr>
            <p:ph type="title"/>
          </p:nvPr>
        </p:nvSpPr>
        <p:spPr/>
        <p:txBody>
          <a:bodyPr>
            <a:normAutofit fontScale="90000"/>
          </a:bodyPr>
          <a:lstStyle/>
          <a:p>
            <a:pPr algn="ctr" fontAlgn="auto">
              <a:spcAft>
                <a:spcPts val="0"/>
              </a:spcAft>
              <a:defRPr/>
            </a:pPr>
            <a:r>
              <a:rPr lang="es-ES" sz="2400" b="0" dirty="0">
                <a:solidFill>
                  <a:srgbClr val="02088A"/>
                </a:solidFill>
              </a:rPr>
              <a:t>ELEMENTOS COMUNES EN LOS PRONUNCIAMIENTOS QUE SOSTIENEN LA LABORALIDAD DE LOS RIDERS (1/2)</a:t>
            </a:r>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contenido">
            <a:extLst>
              <a:ext uri="{FF2B5EF4-FFF2-40B4-BE49-F238E27FC236}">
                <a16:creationId xmlns:a16="http://schemas.microsoft.com/office/drawing/2014/main" id="{1D33D546-974C-453C-BB24-F436BF6CA1F7}"/>
              </a:ext>
            </a:extLst>
          </p:cNvPr>
          <p:cNvSpPr>
            <a:spLocks noGrp="1"/>
          </p:cNvSpPr>
          <p:nvPr>
            <p:ph idx="1"/>
          </p:nvPr>
        </p:nvSpPr>
        <p:spPr/>
        <p:txBody>
          <a:bodyPr/>
          <a:lstStyle/>
          <a:p>
            <a:pPr algn="just"/>
            <a:r>
              <a:rPr lang="es-ES" altLang="es-ES" sz="2000">
                <a:solidFill>
                  <a:srgbClr val="02088A"/>
                </a:solidFill>
              </a:rPr>
              <a:t>Australia</a:t>
            </a:r>
            <a:r>
              <a:rPr lang="es-ES" altLang="es-ES" sz="2000"/>
              <a:t>: Fair Work Commission (16-11-2018). Joshua Klooger v Foodora Australia Pry Ltd.</a:t>
            </a:r>
          </a:p>
          <a:p>
            <a:pPr algn="just"/>
            <a:r>
              <a:rPr lang="es-ES" altLang="es-ES" sz="2000">
                <a:solidFill>
                  <a:srgbClr val="02088A"/>
                </a:solidFill>
              </a:rPr>
              <a:t>Francia</a:t>
            </a:r>
            <a:r>
              <a:rPr lang="es-ES" altLang="es-ES" sz="2000"/>
              <a:t>: Cour de Cassation (28-11-2018). Take Eat Easy. Revoca decisión de la Cour d’appel de Paris de 20-4-2017.</a:t>
            </a:r>
          </a:p>
          <a:p>
            <a:pPr algn="just"/>
            <a:r>
              <a:rPr lang="es-ES" altLang="es-ES" sz="2000">
                <a:solidFill>
                  <a:srgbClr val="02088A"/>
                </a:solidFill>
              </a:rPr>
              <a:t>Holanda</a:t>
            </a:r>
            <a:r>
              <a:rPr lang="es-ES" altLang="es-ES" sz="2000"/>
              <a:t>: Rechtbank Amsterdam (15-1-2019). Deliveroo.</a:t>
            </a:r>
          </a:p>
          <a:p>
            <a:pPr algn="just"/>
            <a:r>
              <a:rPr lang="es-ES" altLang="es-ES" sz="2000">
                <a:solidFill>
                  <a:srgbClr val="02088A"/>
                </a:solidFill>
              </a:rPr>
              <a:t>UK</a:t>
            </a:r>
            <a:r>
              <a:rPr lang="es-ES" altLang="es-ES" sz="2000"/>
              <a:t>: Employment Tribunal of London (5-1-2017). Citysprint UK Ltd.  </a:t>
            </a:r>
          </a:p>
        </p:txBody>
      </p:sp>
      <p:sp>
        <p:nvSpPr>
          <p:cNvPr id="33794" name="2 Marcador de número de diapositiva">
            <a:extLst>
              <a:ext uri="{FF2B5EF4-FFF2-40B4-BE49-F238E27FC236}">
                <a16:creationId xmlns:a16="http://schemas.microsoft.com/office/drawing/2014/main" id="{3DAF5A7C-9C41-4F67-9537-E1E6A25C8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12EFE793-7374-49DA-BFD8-824910DB27B4}" type="slidenum">
              <a:rPr lang="es-ES" altLang="es-ES"/>
              <a:pPr/>
              <a:t>19</a:t>
            </a:fld>
            <a:endParaRPr lang="es-ES" altLang="es-ES"/>
          </a:p>
        </p:txBody>
      </p:sp>
      <p:sp>
        <p:nvSpPr>
          <p:cNvPr id="4" name="3 Título">
            <a:extLst>
              <a:ext uri="{FF2B5EF4-FFF2-40B4-BE49-F238E27FC236}">
                <a16:creationId xmlns:a16="http://schemas.microsoft.com/office/drawing/2014/main" id="{70E1A6D1-93C5-4661-8E5C-F1DAAE963312}"/>
              </a:ext>
            </a:extLst>
          </p:cNvPr>
          <p:cNvSpPr>
            <a:spLocks noGrp="1"/>
          </p:cNvSpPr>
          <p:nvPr>
            <p:ph type="title"/>
          </p:nvPr>
        </p:nvSpPr>
        <p:spPr/>
        <p:txBody>
          <a:bodyPr/>
          <a:lstStyle/>
          <a:p>
            <a:pPr algn="ctr" fontAlgn="auto">
              <a:spcAft>
                <a:spcPts val="0"/>
              </a:spcAft>
              <a:defRPr/>
            </a:pPr>
            <a:r>
              <a:rPr lang="es-ES" sz="2400" b="0" dirty="0">
                <a:solidFill>
                  <a:srgbClr val="02088A"/>
                </a:solidFill>
              </a:rPr>
              <a:t>PRONUNCIAMIENTOS JUDICIALES EXTRANJEROS QUE DEFIENDEN LA LABORALIDAD DE LOS RIDERS</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AC61B510-8FBB-40B0-B10C-D9F29361EDB8}"/>
              </a:ext>
            </a:extLst>
          </p:cNvPr>
          <p:cNvSpPr>
            <a:spLocks noGrp="1"/>
          </p:cNvSpPr>
          <p:nvPr>
            <p:ph idx="1"/>
          </p:nvPr>
        </p:nvSpPr>
        <p:spPr/>
        <p:txBody>
          <a:bodyPr>
            <a:normAutofit fontScale="55000" lnSpcReduction="20000"/>
          </a:bodyPr>
          <a:lstStyle/>
          <a:p>
            <a:pPr marL="365760" indent="-256032" algn="just" fontAlgn="auto">
              <a:spcAft>
                <a:spcPts val="0"/>
              </a:spcAft>
              <a:buFont typeface="Wingdings 3"/>
              <a:buChar char=""/>
              <a:defRPr/>
            </a:pPr>
            <a:r>
              <a:rPr lang="es-ES" sz="2900" dirty="0"/>
              <a:t>La penetración de las nuevas tecnologías digitales y de la robotización (inteligencia artificial) en el sistema productivo está transformando las formas tradicionales de trabajar, creando un clima de extrema </a:t>
            </a:r>
            <a:r>
              <a:rPr lang="es-ES" sz="2900" b="1" dirty="0">
                <a:solidFill>
                  <a:srgbClr val="02088A"/>
                </a:solidFill>
              </a:rPr>
              <a:t>incertidumbre e inseguridad </a:t>
            </a:r>
            <a:r>
              <a:rPr lang="es-ES" sz="2900" dirty="0"/>
              <a:t>para todos los protagonistas del mundo del trabajo.</a:t>
            </a:r>
          </a:p>
          <a:p>
            <a:pPr marL="365760" indent="-256032" algn="just" fontAlgn="auto">
              <a:spcAft>
                <a:spcPts val="0"/>
              </a:spcAft>
              <a:buFont typeface="Wingdings 3"/>
              <a:buChar char=""/>
              <a:defRPr/>
            </a:pPr>
            <a:r>
              <a:rPr lang="es-ES" sz="2900" dirty="0"/>
              <a:t>Economía colaborativa</a:t>
            </a:r>
            <a:r>
              <a:rPr lang="es-ES" sz="2900" i="1" dirty="0"/>
              <a:t> (</a:t>
            </a:r>
            <a:r>
              <a:rPr lang="es-ES" sz="2900" b="1" dirty="0" err="1">
                <a:solidFill>
                  <a:srgbClr val="02088A"/>
                </a:solidFill>
              </a:rPr>
              <a:t>sharing</a:t>
            </a:r>
            <a:r>
              <a:rPr lang="es-ES" sz="2900" b="1" dirty="0">
                <a:solidFill>
                  <a:srgbClr val="02088A"/>
                </a:solidFill>
              </a:rPr>
              <a:t> </a:t>
            </a:r>
            <a:r>
              <a:rPr lang="es-ES" sz="2900" b="1" dirty="0" err="1">
                <a:solidFill>
                  <a:srgbClr val="02088A"/>
                </a:solidFill>
              </a:rPr>
              <a:t>economy</a:t>
            </a:r>
            <a:r>
              <a:rPr lang="es-ES" sz="2900" dirty="0"/>
              <a:t>), nuevo modelo de consumo basado en el intercambio de bienes y servicios entre particulares, fenómeno facilitado por las nuevas tecnologías y la crisis económica.</a:t>
            </a:r>
          </a:p>
          <a:p>
            <a:pPr marL="365760" indent="-256032" algn="just" fontAlgn="auto">
              <a:spcAft>
                <a:spcPts val="0"/>
              </a:spcAft>
              <a:buFont typeface="Wingdings 3"/>
              <a:buChar char=""/>
              <a:defRPr/>
            </a:pPr>
            <a:r>
              <a:rPr lang="es-ES" sz="2900" dirty="0"/>
              <a:t>Plataformas </a:t>
            </a:r>
            <a:r>
              <a:rPr lang="es-ES" sz="2900" b="1" i="1" dirty="0">
                <a:solidFill>
                  <a:srgbClr val="006600"/>
                </a:solidFill>
              </a:rPr>
              <a:t>peer to peer </a:t>
            </a:r>
            <a:r>
              <a:rPr lang="es-ES" sz="2900" dirty="0"/>
              <a:t>(</a:t>
            </a:r>
            <a:r>
              <a:rPr lang="es-ES" sz="2900" b="1" dirty="0" err="1">
                <a:solidFill>
                  <a:srgbClr val="C00000"/>
                </a:solidFill>
              </a:rPr>
              <a:t>Blablacar</a:t>
            </a:r>
            <a:r>
              <a:rPr lang="es-ES" sz="2900" b="1" dirty="0">
                <a:solidFill>
                  <a:srgbClr val="C00000"/>
                </a:solidFill>
              </a:rPr>
              <a:t>, </a:t>
            </a:r>
            <a:r>
              <a:rPr lang="es-ES" sz="2900" b="1" dirty="0" err="1">
                <a:solidFill>
                  <a:srgbClr val="C00000"/>
                </a:solidFill>
              </a:rPr>
              <a:t>Amovens</a:t>
            </a:r>
            <a:r>
              <a:rPr lang="es-ES" sz="2900" b="1" dirty="0">
                <a:solidFill>
                  <a:srgbClr val="C00000"/>
                </a:solidFill>
              </a:rPr>
              <a:t>, Fon, </a:t>
            </a:r>
            <a:r>
              <a:rPr lang="es-ES" sz="2900" b="1" dirty="0" err="1">
                <a:solidFill>
                  <a:srgbClr val="C00000"/>
                </a:solidFill>
              </a:rPr>
              <a:t>NeighbourGoods</a:t>
            </a:r>
            <a:r>
              <a:rPr lang="es-ES" sz="2900" b="1" dirty="0">
                <a:solidFill>
                  <a:srgbClr val="C00000"/>
                </a:solidFill>
              </a:rPr>
              <a:t>, </a:t>
            </a:r>
            <a:r>
              <a:rPr lang="es-ES" sz="2900" b="1" dirty="0" err="1">
                <a:solidFill>
                  <a:srgbClr val="C00000"/>
                </a:solidFill>
              </a:rPr>
              <a:t>Nightswapping</a:t>
            </a:r>
            <a:r>
              <a:rPr lang="es-ES" sz="2900" dirty="0"/>
              <a:t>…) frente a otras que han desarrollado verdaderos modelos de negocio y van más allá del mero intercambio de bienes y servicios entre particulares: </a:t>
            </a:r>
            <a:r>
              <a:rPr lang="es-ES" sz="2900" b="1" dirty="0" err="1">
                <a:solidFill>
                  <a:srgbClr val="C00000"/>
                </a:solidFill>
              </a:rPr>
              <a:t>Uber</a:t>
            </a:r>
            <a:r>
              <a:rPr lang="es-ES" sz="2900" b="1" dirty="0">
                <a:solidFill>
                  <a:srgbClr val="C00000"/>
                </a:solidFill>
              </a:rPr>
              <a:t>, </a:t>
            </a:r>
            <a:r>
              <a:rPr lang="es-ES" sz="2900" b="1" dirty="0" err="1">
                <a:solidFill>
                  <a:srgbClr val="C00000"/>
                </a:solidFill>
              </a:rPr>
              <a:t>Lyft</a:t>
            </a:r>
            <a:r>
              <a:rPr lang="es-ES" sz="2900" b="1" dirty="0">
                <a:solidFill>
                  <a:srgbClr val="C00000"/>
                </a:solidFill>
              </a:rPr>
              <a:t>, </a:t>
            </a:r>
            <a:r>
              <a:rPr lang="es-ES" sz="2900" b="1" dirty="0" err="1">
                <a:solidFill>
                  <a:srgbClr val="C00000"/>
                </a:solidFill>
              </a:rPr>
              <a:t>Cabify</a:t>
            </a:r>
            <a:r>
              <a:rPr lang="es-ES" sz="2900" b="1" dirty="0">
                <a:solidFill>
                  <a:srgbClr val="C00000"/>
                </a:solidFill>
              </a:rPr>
              <a:t>, </a:t>
            </a:r>
            <a:r>
              <a:rPr lang="es-ES" sz="2900" b="1" dirty="0" err="1">
                <a:solidFill>
                  <a:srgbClr val="C00000"/>
                </a:solidFill>
              </a:rPr>
              <a:t>Airbnb</a:t>
            </a:r>
            <a:r>
              <a:rPr lang="es-ES" sz="2900" b="1" dirty="0">
                <a:solidFill>
                  <a:srgbClr val="C00000"/>
                </a:solidFill>
              </a:rPr>
              <a:t>, </a:t>
            </a:r>
            <a:r>
              <a:rPr lang="es-ES" sz="2900" b="1" dirty="0" err="1">
                <a:solidFill>
                  <a:srgbClr val="C00000"/>
                </a:solidFill>
              </a:rPr>
              <a:t>TaskRabbit</a:t>
            </a:r>
            <a:r>
              <a:rPr lang="es-ES" sz="2900" b="1" dirty="0">
                <a:solidFill>
                  <a:srgbClr val="C00000"/>
                </a:solidFill>
              </a:rPr>
              <a:t>, Amazon </a:t>
            </a:r>
            <a:r>
              <a:rPr lang="es-ES" sz="2900" b="1" dirty="0" err="1">
                <a:solidFill>
                  <a:srgbClr val="C00000"/>
                </a:solidFill>
              </a:rPr>
              <a:t>Mechanical</a:t>
            </a:r>
            <a:r>
              <a:rPr lang="es-ES" sz="2900" b="1" dirty="0">
                <a:solidFill>
                  <a:srgbClr val="C00000"/>
                </a:solidFill>
              </a:rPr>
              <a:t> </a:t>
            </a:r>
            <a:r>
              <a:rPr lang="es-ES" sz="2900" b="1" dirty="0" err="1">
                <a:solidFill>
                  <a:srgbClr val="C00000"/>
                </a:solidFill>
              </a:rPr>
              <a:t>Turk</a:t>
            </a:r>
            <a:r>
              <a:rPr lang="es-ES" sz="2900" b="1" dirty="0">
                <a:solidFill>
                  <a:srgbClr val="C00000"/>
                </a:solidFill>
              </a:rPr>
              <a:t>, </a:t>
            </a:r>
            <a:r>
              <a:rPr lang="es-ES" sz="2900" b="1" dirty="0" err="1">
                <a:solidFill>
                  <a:srgbClr val="C00000"/>
                </a:solidFill>
              </a:rPr>
              <a:t>Deliveroo</a:t>
            </a:r>
            <a:r>
              <a:rPr lang="es-ES" sz="2900" dirty="0">
                <a:solidFill>
                  <a:srgbClr val="C00000"/>
                </a:solidFill>
              </a:rPr>
              <a:t>…</a:t>
            </a:r>
            <a:r>
              <a:rPr lang="es-ES" sz="2900" dirty="0"/>
              <a:t>  </a:t>
            </a:r>
          </a:p>
          <a:p>
            <a:pPr marL="365760" indent="-256032" algn="just" fontAlgn="auto">
              <a:spcAft>
                <a:spcPts val="0"/>
              </a:spcAft>
              <a:buFont typeface="Wingdings 3"/>
              <a:buChar char=""/>
              <a:defRPr/>
            </a:pPr>
            <a:r>
              <a:rPr lang="es-ES" sz="2900" dirty="0">
                <a:solidFill>
                  <a:srgbClr val="02088A"/>
                </a:solidFill>
              </a:rPr>
              <a:t>¿</a:t>
            </a:r>
            <a:r>
              <a:rPr lang="es-ES" sz="2900" b="1" dirty="0">
                <a:solidFill>
                  <a:srgbClr val="02088A"/>
                </a:solidFill>
              </a:rPr>
              <a:t>Verdadera economía colaborativa</a:t>
            </a:r>
            <a:r>
              <a:rPr lang="es-ES" sz="2900" dirty="0">
                <a:solidFill>
                  <a:srgbClr val="02088A"/>
                </a:solidFill>
              </a:rPr>
              <a:t>?</a:t>
            </a:r>
            <a:r>
              <a:rPr lang="es-ES" sz="2900" dirty="0"/>
              <a:t> Las apariencias engañan.  Modelos de negocio tradicionales (transporte, alquiler, reparto…) que aprovechan las herramientas de la revolución digital para reducir costes y aumentar su ventaja competitiva.</a:t>
            </a:r>
          </a:p>
          <a:p>
            <a:pPr marL="365760" indent="-256032" algn="just" fontAlgn="auto">
              <a:spcAft>
                <a:spcPts val="0"/>
              </a:spcAft>
              <a:buFont typeface="Wingdings 3"/>
              <a:buChar char=""/>
              <a:defRPr/>
            </a:pPr>
            <a:r>
              <a:rPr lang="es-ES" sz="2900" dirty="0"/>
              <a:t>Los expertos prefieren llamar a este fenómeno </a:t>
            </a:r>
            <a:r>
              <a:rPr lang="es-ES" sz="2900" b="1" dirty="0">
                <a:solidFill>
                  <a:srgbClr val="006600"/>
                </a:solidFill>
              </a:rPr>
              <a:t>economía de plataforma</a:t>
            </a:r>
            <a:r>
              <a:rPr lang="es-ES" sz="2900" dirty="0"/>
              <a:t> o </a:t>
            </a:r>
            <a:r>
              <a:rPr lang="es-ES" sz="2900" b="1" dirty="0">
                <a:solidFill>
                  <a:srgbClr val="006600"/>
                </a:solidFill>
              </a:rPr>
              <a:t>capitalismo de plataformas</a:t>
            </a:r>
            <a:r>
              <a:rPr lang="es-ES" sz="2900" dirty="0"/>
              <a:t>, para diferenciarlo de otras iniciativas verdaderamente colaborativas.</a:t>
            </a:r>
          </a:p>
        </p:txBody>
      </p:sp>
      <p:sp>
        <p:nvSpPr>
          <p:cNvPr id="3" name="2 Título">
            <a:extLst>
              <a:ext uri="{FF2B5EF4-FFF2-40B4-BE49-F238E27FC236}">
                <a16:creationId xmlns:a16="http://schemas.microsoft.com/office/drawing/2014/main" id="{9811817E-3F68-4136-B645-B2EAD6F8C586}"/>
              </a:ext>
            </a:extLst>
          </p:cNvPr>
          <p:cNvSpPr>
            <a:spLocks noGrp="1"/>
          </p:cNvSpPr>
          <p:nvPr>
            <p:ph type="title"/>
          </p:nvPr>
        </p:nvSpPr>
        <p:spPr/>
        <p:txBody>
          <a:bodyPr/>
          <a:lstStyle/>
          <a:p>
            <a:pPr algn="ctr" fontAlgn="auto">
              <a:spcAft>
                <a:spcPts val="0"/>
              </a:spcAft>
              <a:defRPr/>
            </a:pPr>
            <a:r>
              <a:rPr lang="es-ES" sz="2800" dirty="0">
                <a:solidFill>
                  <a:srgbClr val="02088A"/>
                </a:solidFill>
              </a:rPr>
              <a:t>APROXIMACIÓN AL FENÓMENO DEL TRABAJO DIGITAL EN LA ECONOMÍA COLABORATIVA</a:t>
            </a:r>
          </a:p>
        </p:txBody>
      </p:sp>
      <p:sp>
        <p:nvSpPr>
          <p:cNvPr id="15363" name="3 Marcador de número de diapositiva">
            <a:extLst>
              <a:ext uri="{FF2B5EF4-FFF2-40B4-BE49-F238E27FC236}">
                <a16:creationId xmlns:a16="http://schemas.microsoft.com/office/drawing/2014/main" id="{237A3766-48AD-479D-A1EE-55F05C80575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E8F22B5B-3841-4230-82FA-401BDC3AE841}" type="slidenum">
              <a:rPr lang="es-ES" altLang="es-ES"/>
              <a:pPr/>
              <a:t>2</a:t>
            </a:fld>
            <a:endParaRPr lang="es-ES" alt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a:extLst>
              <a:ext uri="{FF2B5EF4-FFF2-40B4-BE49-F238E27FC236}">
                <a16:creationId xmlns:a16="http://schemas.microsoft.com/office/drawing/2014/main" id="{C472461A-74BE-446E-98AA-CA72C69755FD}"/>
              </a:ext>
            </a:extLst>
          </p:cNvPr>
          <p:cNvSpPr>
            <a:spLocks noGrp="1"/>
          </p:cNvSpPr>
          <p:nvPr>
            <p:ph idx="1"/>
          </p:nvPr>
        </p:nvSpPr>
        <p:spPr/>
        <p:txBody>
          <a:bodyPr>
            <a:normAutofit fontScale="40000" lnSpcReduction="20000"/>
          </a:bodyPr>
          <a:lstStyle/>
          <a:p>
            <a:pPr marL="365760" indent="-256032" algn="just" defTabSz="952500" fontAlgn="auto">
              <a:lnSpc>
                <a:spcPct val="90000"/>
              </a:lnSpc>
              <a:spcAft>
                <a:spcPts val="0"/>
              </a:spcAft>
              <a:buFont typeface="Arial" panose="020B0604020202020204" pitchFamily="34" charset="0"/>
              <a:buChar char="•"/>
              <a:defRPr/>
            </a:pPr>
            <a:r>
              <a:rPr lang="es-ES" altLang="es-ES" sz="3800" dirty="0"/>
              <a:t>5,4 millones de huéspedes en España en 2018.</a:t>
            </a:r>
          </a:p>
          <a:p>
            <a:pPr marL="365760" indent="-256032" algn="just" defTabSz="952500" fontAlgn="auto">
              <a:lnSpc>
                <a:spcPct val="90000"/>
              </a:lnSpc>
              <a:spcAft>
                <a:spcPts val="0"/>
              </a:spcAft>
              <a:buFont typeface="Arial" panose="020B0604020202020204" pitchFamily="34" charset="0"/>
              <a:buChar char="•"/>
              <a:defRPr/>
            </a:pPr>
            <a:r>
              <a:rPr lang="es-ES" altLang="es-ES" sz="3800" dirty="0"/>
              <a:t>Protestas del sector hostelero que las acusan de realizar competencia desleal.</a:t>
            </a:r>
          </a:p>
          <a:p>
            <a:pPr marL="365760" indent="-256032" algn="just" defTabSz="952500" fontAlgn="auto">
              <a:lnSpc>
                <a:spcPct val="90000"/>
              </a:lnSpc>
              <a:spcAft>
                <a:spcPts val="0"/>
              </a:spcAft>
              <a:buFont typeface="Arial" panose="020B0604020202020204" pitchFamily="34" charset="0"/>
              <a:buChar char="•"/>
              <a:defRPr/>
            </a:pPr>
            <a:r>
              <a:rPr lang="es-ES" altLang="es-ES" sz="3800" b="1" dirty="0">
                <a:solidFill>
                  <a:srgbClr val="02088A"/>
                </a:solidFill>
              </a:rPr>
              <a:t>Polémica acerca de la obligación del alta en Régimen Especial de Trabajadores Autónomos de los “anfitriones</a:t>
            </a:r>
            <a:r>
              <a:rPr lang="es-ES" altLang="es-ES" sz="3800" dirty="0"/>
              <a:t>”. Esta es incuestionable cuando concurren los requisitos de:</a:t>
            </a:r>
          </a:p>
          <a:p>
            <a:pPr marL="621792" lvl="1" algn="just" defTabSz="952500" fontAlgn="auto">
              <a:lnSpc>
                <a:spcPct val="90000"/>
              </a:lnSpc>
              <a:spcBef>
                <a:spcPts val="324"/>
              </a:spcBef>
              <a:spcAft>
                <a:spcPts val="0"/>
              </a:spcAft>
              <a:buFont typeface="Verdana"/>
              <a:buChar char="◦"/>
              <a:defRPr/>
            </a:pPr>
            <a:r>
              <a:rPr lang="es-ES" altLang="es-ES" sz="3800" b="1" dirty="0">
                <a:solidFill>
                  <a:srgbClr val="C00000"/>
                </a:solidFill>
              </a:rPr>
              <a:t>Prestación de actividad personal y directa</a:t>
            </a:r>
            <a:r>
              <a:rPr lang="es-ES" altLang="es-ES" sz="3800" dirty="0">
                <a:solidFill>
                  <a:srgbClr val="C00000"/>
                </a:solidFill>
              </a:rPr>
              <a:t>:</a:t>
            </a:r>
            <a:r>
              <a:rPr lang="es-ES" altLang="es-ES" sz="3800" dirty="0"/>
              <a:t> </a:t>
            </a:r>
          </a:p>
          <a:p>
            <a:pPr marL="859536" lvl="2" algn="just" defTabSz="952500" fontAlgn="auto">
              <a:lnSpc>
                <a:spcPct val="90000"/>
              </a:lnSpc>
              <a:spcAft>
                <a:spcPts val="0"/>
              </a:spcAft>
              <a:buFont typeface="Arial" panose="020B0604020202020204" pitchFamily="34" charset="0"/>
              <a:buChar char="•"/>
              <a:defRPr/>
            </a:pPr>
            <a:r>
              <a:rPr lang="es-ES" altLang="es-ES" sz="3800" dirty="0"/>
              <a:t>Contratar con una empresa o realizar la limpieza regular y periódica de la vivienda.</a:t>
            </a:r>
          </a:p>
          <a:p>
            <a:pPr marL="859536" lvl="2" algn="just" defTabSz="952500" fontAlgn="auto">
              <a:lnSpc>
                <a:spcPct val="90000"/>
              </a:lnSpc>
              <a:spcAft>
                <a:spcPts val="0"/>
              </a:spcAft>
              <a:buFont typeface="Arial" panose="020B0604020202020204" pitchFamily="34" charset="0"/>
              <a:buChar char="•"/>
              <a:defRPr/>
            </a:pPr>
            <a:r>
              <a:rPr lang="es-ES" altLang="es-ES" sz="3800" dirty="0"/>
              <a:t>Enseñar la vivienda.</a:t>
            </a:r>
          </a:p>
          <a:p>
            <a:pPr marL="859536" lvl="2" algn="just" defTabSz="952500" fontAlgn="auto">
              <a:lnSpc>
                <a:spcPct val="90000"/>
              </a:lnSpc>
              <a:spcAft>
                <a:spcPts val="0"/>
              </a:spcAft>
              <a:buFont typeface="Arial" panose="020B0604020202020204" pitchFamily="34" charset="0"/>
              <a:buChar char="•"/>
              <a:defRPr/>
            </a:pPr>
            <a:r>
              <a:rPr lang="es-ES" altLang="es-ES" sz="3800" dirty="0"/>
              <a:t>Contratar o realizar trabajos de mantenimiento/reparaciones de la vivienda.</a:t>
            </a:r>
          </a:p>
          <a:p>
            <a:pPr marL="859536" lvl="2" algn="just" defTabSz="952500" fontAlgn="auto">
              <a:lnSpc>
                <a:spcPct val="90000"/>
              </a:lnSpc>
              <a:spcAft>
                <a:spcPts val="0"/>
              </a:spcAft>
              <a:buFont typeface="Arial" panose="020B0604020202020204" pitchFamily="34" charset="0"/>
              <a:buChar char="•"/>
              <a:defRPr/>
            </a:pPr>
            <a:r>
              <a:rPr lang="es-ES" altLang="es-ES" sz="3800" dirty="0"/>
              <a:t>Entregar o recoger las llaves.</a:t>
            </a:r>
          </a:p>
          <a:p>
            <a:pPr marL="859536" lvl="2" algn="just" defTabSz="952500" fontAlgn="auto">
              <a:lnSpc>
                <a:spcPct val="90000"/>
              </a:lnSpc>
              <a:spcAft>
                <a:spcPts val="0"/>
              </a:spcAft>
              <a:buFont typeface="Arial" panose="020B0604020202020204" pitchFamily="34" charset="0"/>
              <a:buChar char="•"/>
              <a:defRPr/>
            </a:pPr>
            <a:r>
              <a:rPr lang="es-ES" altLang="es-ES" sz="3800" dirty="0"/>
              <a:t>Contestar los correos electrónicos de los huéspedes.</a:t>
            </a:r>
          </a:p>
          <a:p>
            <a:pPr marL="621792" lvl="1" algn="just" defTabSz="952500" fontAlgn="auto">
              <a:lnSpc>
                <a:spcPct val="90000"/>
              </a:lnSpc>
              <a:spcBef>
                <a:spcPts val="324"/>
              </a:spcBef>
              <a:spcAft>
                <a:spcPts val="0"/>
              </a:spcAft>
              <a:buFont typeface="Verdana"/>
              <a:buChar char="◦"/>
              <a:defRPr/>
            </a:pPr>
            <a:r>
              <a:rPr lang="es-ES" altLang="es-ES" sz="3800" b="1" dirty="0">
                <a:solidFill>
                  <a:srgbClr val="C00000"/>
                </a:solidFill>
              </a:rPr>
              <a:t>No asalariada</a:t>
            </a:r>
            <a:r>
              <a:rPr lang="es-ES" altLang="es-ES" sz="3800" dirty="0"/>
              <a:t>: si las actividades se realizan para una empresa en condiciones de ajenidad y dependencia estaremos ante una relación laboral.</a:t>
            </a:r>
          </a:p>
          <a:p>
            <a:pPr marL="621792" lvl="1" algn="just" defTabSz="952500" fontAlgn="auto">
              <a:lnSpc>
                <a:spcPct val="90000"/>
              </a:lnSpc>
              <a:spcBef>
                <a:spcPts val="324"/>
              </a:spcBef>
              <a:spcAft>
                <a:spcPts val="0"/>
              </a:spcAft>
              <a:buFont typeface="Verdana"/>
              <a:buChar char="◦"/>
              <a:defRPr/>
            </a:pPr>
            <a:r>
              <a:rPr lang="es-ES" altLang="es-ES" sz="3800" b="1" dirty="0">
                <a:solidFill>
                  <a:srgbClr val="C00000"/>
                </a:solidFill>
              </a:rPr>
              <a:t>Habitualidad</a:t>
            </a:r>
            <a:r>
              <a:rPr lang="es-ES" altLang="es-ES" sz="3800" dirty="0"/>
              <a:t>: indicios de su existencia:</a:t>
            </a:r>
          </a:p>
          <a:p>
            <a:pPr marL="859536" lvl="2" algn="just" defTabSz="952500" fontAlgn="auto">
              <a:lnSpc>
                <a:spcPct val="90000"/>
              </a:lnSpc>
              <a:spcAft>
                <a:spcPts val="0"/>
              </a:spcAft>
              <a:buFont typeface="Arial" panose="020B0604020202020204" pitchFamily="34" charset="0"/>
              <a:buChar char="•"/>
              <a:defRPr/>
            </a:pPr>
            <a:r>
              <a:rPr lang="es-ES" altLang="es-ES" sz="3800" dirty="0"/>
              <a:t>Actividad en internet, donde todo queda registrado, por lo que es relativamente sencillo obtener la prueba de la dedicación horaria.</a:t>
            </a:r>
          </a:p>
          <a:p>
            <a:pPr marL="859536" lvl="2" algn="just" defTabSz="952500" fontAlgn="auto">
              <a:lnSpc>
                <a:spcPct val="90000"/>
              </a:lnSpc>
              <a:spcAft>
                <a:spcPts val="0"/>
              </a:spcAft>
              <a:buFont typeface="Arial" panose="020B0604020202020204" pitchFamily="34" charset="0"/>
              <a:buChar char="•"/>
              <a:defRPr/>
            </a:pPr>
            <a:r>
              <a:rPr lang="es-ES" altLang="es-ES" sz="3800" dirty="0"/>
              <a:t>Doctrina jurisprudencial que establece, a falta de otros indicadores, la alta correlación entre los ingresos y el tiempo de trabajo dedicado como </a:t>
            </a:r>
            <a:r>
              <a:rPr lang="es-ES" altLang="es-ES" sz="3800" i="1" dirty="0"/>
              <a:t>“indicador de la existencia”</a:t>
            </a:r>
            <a:r>
              <a:rPr lang="es-ES" altLang="es-ES" sz="3800" dirty="0"/>
              <a:t> de aquella. Ingresos superiores al SMI. </a:t>
            </a:r>
          </a:p>
          <a:p>
            <a:pPr marL="859536" lvl="2" algn="just" defTabSz="952500" fontAlgn="auto">
              <a:lnSpc>
                <a:spcPct val="90000"/>
              </a:lnSpc>
              <a:spcAft>
                <a:spcPts val="0"/>
              </a:spcAft>
              <a:buFont typeface="Arial" panose="020B0604020202020204" pitchFamily="34" charset="0"/>
              <a:buChar char="•"/>
              <a:defRPr/>
            </a:pPr>
            <a:r>
              <a:rPr lang="es-ES" altLang="es-ES" sz="3800" dirty="0"/>
              <a:t>Solo aplicable a quienes alquilan por períodos breves y con asiduidad.</a:t>
            </a:r>
          </a:p>
          <a:p>
            <a:pPr marL="621792" lvl="1" algn="just" defTabSz="952500" fontAlgn="auto">
              <a:lnSpc>
                <a:spcPct val="90000"/>
              </a:lnSpc>
              <a:spcBef>
                <a:spcPts val="324"/>
              </a:spcBef>
              <a:spcAft>
                <a:spcPts val="0"/>
              </a:spcAft>
              <a:buFont typeface="Verdana"/>
              <a:buChar char="◦"/>
              <a:defRPr/>
            </a:pPr>
            <a:endParaRPr lang="es-ES" altLang="es-ES" sz="3000" dirty="0"/>
          </a:p>
          <a:p>
            <a:pPr marL="365760" indent="-256032" fontAlgn="auto">
              <a:spcAft>
                <a:spcPts val="0"/>
              </a:spcAft>
              <a:buFont typeface="Wingdings 3"/>
              <a:buChar char=""/>
              <a:defRPr/>
            </a:pPr>
            <a:endParaRPr lang="es-ES" dirty="0"/>
          </a:p>
        </p:txBody>
      </p:sp>
      <p:sp>
        <p:nvSpPr>
          <p:cNvPr id="34818" name="2 Marcador de número de diapositiva">
            <a:extLst>
              <a:ext uri="{FF2B5EF4-FFF2-40B4-BE49-F238E27FC236}">
                <a16:creationId xmlns:a16="http://schemas.microsoft.com/office/drawing/2014/main" id="{E49B2A77-6446-44D4-8D55-AA570856B9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486FCF9-0FC7-4F52-845E-4B1AAED009AC}" type="slidenum">
              <a:rPr lang="es-ES" altLang="es-ES"/>
              <a:pPr/>
              <a:t>20</a:t>
            </a:fld>
            <a:endParaRPr lang="es-ES" altLang="es-ES"/>
          </a:p>
        </p:txBody>
      </p:sp>
      <p:sp>
        <p:nvSpPr>
          <p:cNvPr id="4" name="3 Título">
            <a:extLst>
              <a:ext uri="{FF2B5EF4-FFF2-40B4-BE49-F238E27FC236}">
                <a16:creationId xmlns:a16="http://schemas.microsoft.com/office/drawing/2014/main" id="{A2D1500B-6A0E-4B00-9DBB-7577813511A7}"/>
              </a:ext>
            </a:extLst>
          </p:cNvPr>
          <p:cNvSpPr>
            <a:spLocks noGrp="1"/>
          </p:cNvSpPr>
          <p:nvPr>
            <p:ph type="title"/>
          </p:nvPr>
        </p:nvSpPr>
        <p:spPr/>
        <p:txBody>
          <a:bodyPr/>
          <a:lstStyle/>
          <a:p>
            <a:pPr algn="ctr" fontAlgn="auto">
              <a:spcAft>
                <a:spcPts val="0"/>
              </a:spcAft>
              <a:defRPr/>
            </a:pPr>
            <a:r>
              <a:rPr lang="es-ES" sz="2400" dirty="0">
                <a:solidFill>
                  <a:srgbClr val="02088A"/>
                </a:solidFill>
              </a:rPr>
              <a:t>EL CASO DE LAS PLATAFORMAS DE ALOJAMIENTO ON LINE : </a:t>
            </a:r>
            <a:r>
              <a:rPr lang="es-ES" sz="2400" dirty="0" err="1">
                <a:solidFill>
                  <a:srgbClr val="02088A"/>
                </a:solidFill>
              </a:rPr>
              <a:t>AirBNB</a:t>
            </a:r>
            <a:r>
              <a:rPr lang="es-ES" sz="2400" dirty="0">
                <a:solidFill>
                  <a:srgbClr val="02088A"/>
                </a:solidFill>
              </a:rPr>
              <a:t>, </a:t>
            </a:r>
            <a:r>
              <a:rPr lang="es-ES" sz="2400" dirty="0" err="1">
                <a:solidFill>
                  <a:srgbClr val="02088A"/>
                </a:solidFill>
              </a:rPr>
              <a:t>Homeway</a:t>
            </a:r>
            <a:r>
              <a:rPr lang="es-ES" sz="2400" dirty="0">
                <a:solidFill>
                  <a:srgbClr val="02088A"/>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F83080F3-D848-46F9-8A80-EE8EB0C0F5B8}"/>
              </a:ext>
            </a:extLst>
          </p:cNvPr>
          <p:cNvSpPr>
            <a:spLocks noGrp="1"/>
          </p:cNvSpPr>
          <p:nvPr>
            <p:ph idx="1"/>
          </p:nvPr>
        </p:nvSpPr>
        <p:spPr/>
        <p:txBody>
          <a:bodyPr>
            <a:normAutofit fontScale="70000" lnSpcReduction="20000"/>
          </a:bodyPr>
          <a:lstStyle/>
          <a:p>
            <a:pPr marL="365760" indent="-256032" algn="just" fontAlgn="auto">
              <a:spcAft>
                <a:spcPts val="0"/>
              </a:spcAft>
              <a:buFont typeface="Wingdings 3"/>
              <a:buChar char=""/>
              <a:defRPr/>
            </a:pPr>
            <a:r>
              <a:rPr lang="es-ES" sz="2600" dirty="0"/>
              <a:t>La nueva Directiva contribuye a la aplicación del principio 5 del </a:t>
            </a:r>
            <a:r>
              <a:rPr lang="es-ES" sz="2600" dirty="0">
                <a:solidFill>
                  <a:srgbClr val="C00000"/>
                </a:solidFill>
              </a:rPr>
              <a:t>Pilar europeo de derechos sociales</a:t>
            </a:r>
            <a:r>
              <a:rPr lang="es-ES" sz="2600" dirty="0"/>
              <a:t> proclamado en </a:t>
            </a:r>
            <a:r>
              <a:rPr lang="es-ES" sz="2600" dirty="0" err="1"/>
              <a:t>Gotemburg</a:t>
            </a:r>
            <a:r>
              <a:rPr lang="es-ES" sz="2600" dirty="0"/>
              <a:t> en 2017, sobre </a:t>
            </a:r>
            <a:r>
              <a:rPr lang="es-ES" sz="2600" b="1" i="1" dirty="0">
                <a:solidFill>
                  <a:srgbClr val="006600"/>
                </a:solidFill>
              </a:rPr>
              <a:t>«Empleo seguro y adaptable»</a:t>
            </a:r>
            <a:r>
              <a:rPr lang="es-ES" sz="2600" dirty="0">
                <a:solidFill>
                  <a:srgbClr val="006600"/>
                </a:solidFill>
              </a:rPr>
              <a:t> </a:t>
            </a:r>
            <a:r>
              <a:rPr lang="es-ES" sz="2600" dirty="0"/>
              <a:t>y el principio 7 sobre </a:t>
            </a:r>
            <a:r>
              <a:rPr lang="es-ES" sz="2600" b="1" i="1" dirty="0">
                <a:solidFill>
                  <a:srgbClr val="006600"/>
                </a:solidFill>
              </a:rPr>
              <a:t>«Información sobre las condiciones de trabajo y la protección en caso de despido»</a:t>
            </a:r>
            <a:r>
              <a:rPr lang="es-ES" sz="2600" b="1" dirty="0">
                <a:solidFill>
                  <a:srgbClr val="006600"/>
                </a:solidFill>
              </a:rPr>
              <a:t>.</a:t>
            </a:r>
          </a:p>
          <a:p>
            <a:pPr marL="365760" indent="-256032" algn="just" fontAlgn="auto">
              <a:spcAft>
                <a:spcPts val="0"/>
              </a:spcAft>
              <a:buFont typeface="Wingdings 3"/>
              <a:buChar char=""/>
              <a:defRPr/>
            </a:pPr>
            <a:r>
              <a:rPr lang="es-ES" sz="2600" dirty="0"/>
              <a:t>Pretende adaptar la </a:t>
            </a:r>
            <a:r>
              <a:rPr lang="es-ES" sz="2600" dirty="0">
                <a:solidFill>
                  <a:srgbClr val="02088A"/>
                </a:solidFill>
              </a:rPr>
              <a:t>Directiva 91/533/CEE (</a:t>
            </a:r>
            <a:r>
              <a:rPr lang="es-ES" sz="2600" dirty="0"/>
              <a:t>obligación empresarial de informar al trabajador acerca de sus condiciones laborales) a las </a:t>
            </a:r>
            <a:r>
              <a:rPr lang="es-ES" sz="2600" dirty="0">
                <a:solidFill>
                  <a:srgbClr val="C00000"/>
                </a:solidFill>
              </a:rPr>
              <a:t>nuevas formas de empleo</a:t>
            </a:r>
            <a:r>
              <a:rPr lang="es-ES" sz="2600" dirty="0"/>
              <a:t>, utilizando el concepto de trabajador de la jurisprudencia europea.</a:t>
            </a:r>
          </a:p>
          <a:p>
            <a:pPr marL="365760" indent="-256032" algn="just" fontAlgn="auto">
              <a:spcAft>
                <a:spcPts val="0"/>
              </a:spcAft>
              <a:buFont typeface="Wingdings 3"/>
              <a:buChar char=""/>
              <a:defRPr/>
            </a:pPr>
            <a:r>
              <a:rPr lang="es-ES" sz="2600" dirty="0"/>
              <a:t>Persigue que todos los trabajadores, incluidos los que tienen contratos atípicos (contratos de muy corta duración, trabajadores a demanda, trabajadores de plataformas), se beneficien de </a:t>
            </a:r>
            <a:r>
              <a:rPr lang="es-ES" sz="2600" b="1" dirty="0">
                <a:solidFill>
                  <a:srgbClr val="006600"/>
                </a:solidFill>
              </a:rPr>
              <a:t>una mayor previsibilidad y claridad </a:t>
            </a:r>
            <a:r>
              <a:rPr lang="es-ES" sz="2600" dirty="0"/>
              <a:t>en lo que respecta a sus condiciones de trabajo.</a:t>
            </a:r>
          </a:p>
          <a:p>
            <a:pPr marL="365760" indent="-256032" algn="just" fontAlgn="auto">
              <a:spcAft>
                <a:spcPts val="0"/>
              </a:spcAft>
              <a:buFont typeface="Wingdings 3"/>
              <a:buChar char=""/>
              <a:defRPr/>
            </a:pPr>
            <a:r>
              <a:rPr lang="es-ES" sz="2600" dirty="0">
                <a:solidFill>
                  <a:srgbClr val="C00000"/>
                </a:solidFill>
              </a:rPr>
              <a:t>ADVERTENCIA:</a:t>
            </a:r>
            <a:r>
              <a:rPr lang="es-ES" sz="2600" dirty="0"/>
              <a:t> La aplicación de los derechos mínimos que establece la Directiva a los trabajadores de plataformas digitales presupone la </a:t>
            </a:r>
            <a:r>
              <a:rPr lang="es-ES" sz="2600" dirty="0" err="1"/>
              <a:t>laboralidad</a:t>
            </a:r>
            <a:r>
              <a:rPr lang="es-ES" sz="2600" dirty="0"/>
              <a:t> de la relación (</a:t>
            </a:r>
            <a:r>
              <a:rPr lang="es-ES" sz="2600" i="1" dirty="0" err="1"/>
              <a:t>employment</a:t>
            </a:r>
            <a:r>
              <a:rPr lang="es-ES" sz="2600" i="1" dirty="0"/>
              <a:t> </a:t>
            </a:r>
            <a:r>
              <a:rPr lang="es-ES" sz="2600" i="1" dirty="0" err="1"/>
              <a:t>relationship</a:t>
            </a:r>
            <a:r>
              <a:rPr lang="es-ES" sz="2600" dirty="0"/>
              <a:t>), con lo que la Directiva </a:t>
            </a:r>
            <a:r>
              <a:rPr lang="es-ES" sz="2600" dirty="0">
                <a:solidFill>
                  <a:srgbClr val="02088A"/>
                </a:solidFill>
              </a:rPr>
              <a:t>no resuelve</a:t>
            </a:r>
            <a:r>
              <a:rPr lang="es-ES" sz="2600" i="1" dirty="0">
                <a:solidFill>
                  <a:srgbClr val="02088A"/>
                </a:solidFill>
              </a:rPr>
              <a:t> per se </a:t>
            </a:r>
            <a:r>
              <a:rPr lang="es-ES" sz="2600" dirty="0">
                <a:solidFill>
                  <a:srgbClr val="02088A"/>
                </a:solidFill>
              </a:rPr>
              <a:t>la conflictividad en torno a la calificación jurídica de los trabajadores digitales</a:t>
            </a:r>
            <a:r>
              <a:rPr lang="es-ES" sz="2600" dirty="0"/>
              <a:t>. </a:t>
            </a:r>
          </a:p>
          <a:p>
            <a:pPr marL="365760" indent="-256032" fontAlgn="auto">
              <a:spcAft>
                <a:spcPts val="0"/>
              </a:spcAft>
              <a:buFont typeface="Wingdings 3"/>
              <a:buChar char=""/>
              <a:defRPr/>
            </a:pPr>
            <a:endParaRPr lang="es-ES" dirty="0"/>
          </a:p>
        </p:txBody>
      </p:sp>
      <p:sp>
        <p:nvSpPr>
          <p:cNvPr id="35842" name="2 Marcador de número de diapositiva">
            <a:extLst>
              <a:ext uri="{FF2B5EF4-FFF2-40B4-BE49-F238E27FC236}">
                <a16:creationId xmlns:a16="http://schemas.microsoft.com/office/drawing/2014/main" id="{532E2A8E-B71C-48D3-8DA5-87D149094C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4A2BDF68-2378-4918-AD75-AA3646E1FEFC}" type="slidenum">
              <a:rPr lang="es-ES" altLang="es-ES"/>
              <a:pPr/>
              <a:t>21</a:t>
            </a:fld>
            <a:endParaRPr lang="es-ES" altLang="es-ES"/>
          </a:p>
        </p:txBody>
      </p:sp>
      <p:sp>
        <p:nvSpPr>
          <p:cNvPr id="4" name="3 Título">
            <a:extLst>
              <a:ext uri="{FF2B5EF4-FFF2-40B4-BE49-F238E27FC236}">
                <a16:creationId xmlns:a16="http://schemas.microsoft.com/office/drawing/2014/main" id="{B22CB6E0-63A6-4FF1-8D25-61304E41B9D1}"/>
              </a:ext>
            </a:extLst>
          </p:cNvPr>
          <p:cNvSpPr>
            <a:spLocks noGrp="1"/>
          </p:cNvSpPr>
          <p:nvPr>
            <p:ph type="title"/>
          </p:nvPr>
        </p:nvSpPr>
        <p:spPr/>
        <p:txBody>
          <a:bodyPr>
            <a:normAutofit fontScale="90000"/>
          </a:bodyPr>
          <a:lstStyle/>
          <a:p>
            <a:pPr algn="ctr" fontAlgn="auto">
              <a:spcAft>
                <a:spcPts val="0"/>
              </a:spcAft>
              <a:defRPr/>
            </a:pPr>
            <a:r>
              <a:rPr lang="es-ES" sz="2400" dirty="0">
                <a:solidFill>
                  <a:srgbClr val="02088A"/>
                </a:solidFill>
              </a:rPr>
              <a:t>LA INCLUSIÓN DE LOS TRABAJADORES DIGITALES EN EL ÁMBITO DE LA DIRECTIVA SOBRE CONDICIONES DE TRABAJO TRANSPARENTES Y PREVISIBLES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B4B4EC6A-ECAA-40E0-8921-695351661879}"/>
              </a:ext>
            </a:extLst>
          </p:cNvPr>
          <p:cNvSpPr>
            <a:spLocks noGrp="1"/>
          </p:cNvSpPr>
          <p:nvPr>
            <p:ph idx="1"/>
          </p:nvPr>
        </p:nvSpPr>
        <p:spPr/>
        <p:txBody>
          <a:bodyPr>
            <a:normAutofit fontScale="77500" lnSpcReduction="20000"/>
          </a:bodyPr>
          <a:lstStyle/>
          <a:p>
            <a:pPr marL="365760" indent="-256032" algn="just" fontAlgn="auto">
              <a:spcAft>
                <a:spcPts val="0"/>
              </a:spcAft>
              <a:buFont typeface="Wingdings 3"/>
              <a:buChar char=""/>
              <a:defRPr/>
            </a:pPr>
            <a:r>
              <a:rPr lang="es-ES" sz="2300" dirty="0"/>
              <a:t>El trabajo realizado a través de plataformas digitales es una </a:t>
            </a:r>
            <a:r>
              <a:rPr lang="es-ES" sz="2300" dirty="0">
                <a:solidFill>
                  <a:srgbClr val="02088A"/>
                </a:solidFill>
              </a:rPr>
              <a:t>realidad pujante </a:t>
            </a:r>
            <a:r>
              <a:rPr lang="es-ES" sz="2300" dirty="0"/>
              <a:t>en todo el mundo.</a:t>
            </a:r>
          </a:p>
          <a:p>
            <a:pPr marL="365760" indent="-256032" algn="just" fontAlgn="auto">
              <a:spcAft>
                <a:spcPts val="0"/>
              </a:spcAft>
              <a:buFont typeface="Wingdings 3"/>
              <a:buChar char=""/>
              <a:defRPr/>
            </a:pPr>
            <a:r>
              <a:rPr lang="es-ES" sz="2300" dirty="0"/>
              <a:t>Las plataformas digitales que han proliferado en los últimos años han generado una </a:t>
            </a:r>
            <a:r>
              <a:rPr lang="es-ES" sz="2300" b="1" dirty="0"/>
              <a:t>auténtica transformación en el mundo de las relaciones laborales</a:t>
            </a:r>
            <a:r>
              <a:rPr lang="es-ES" sz="2300" dirty="0"/>
              <a:t>, reavivando el debate sobre las </a:t>
            </a:r>
            <a:r>
              <a:rPr lang="es-ES" sz="2300" b="1" dirty="0">
                <a:solidFill>
                  <a:srgbClr val="C00000"/>
                </a:solidFill>
              </a:rPr>
              <a:t>fronteras del contrato de trabajo </a:t>
            </a:r>
            <a:r>
              <a:rPr lang="es-ES" sz="2300" dirty="0"/>
              <a:t>y la utilidad de las viejas normas y categorías para regular estas nuevas prestaciones de servicios.</a:t>
            </a:r>
          </a:p>
          <a:p>
            <a:pPr marL="365760" indent="-256032" algn="just" fontAlgn="auto">
              <a:spcAft>
                <a:spcPts val="0"/>
              </a:spcAft>
              <a:buFont typeface="Wingdings 3"/>
              <a:buChar char=""/>
              <a:defRPr/>
            </a:pPr>
            <a:r>
              <a:rPr lang="es-ES" sz="2300" dirty="0"/>
              <a:t>El </a:t>
            </a:r>
            <a:r>
              <a:rPr lang="es-ES" sz="2300" dirty="0">
                <a:solidFill>
                  <a:srgbClr val="006600"/>
                </a:solidFill>
              </a:rPr>
              <a:t>consumo</a:t>
            </a:r>
            <a:r>
              <a:rPr lang="es-ES" sz="2300" dirty="0"/>
              <a:t> </a:t>
            </a:r>
            <a:r>
              <a:rPr lang="es-ES" sz="2300" dirty="0">
                <a:solidFill>
                  <a:srgbClr val="006600"/>
                </a:solidFill>
              </a:rPr>
              <a:t>‘</a:t>
            </a:r>
            <a:r>
              <a:rPr lang="es-ES" sz="2300" dirty="0" err="1">
                <a:solidFill>
                  <a:srgbClr val="006600"/>
                </a:solidFill>
              </a:rPr>
              <a:t>low</a:t>
            </a:r>
            <a:r>
              <a:rPr lang="es-ES" sz="2300" dirty="0">
                <a:solidFill>
                  <a:srgbClr val="006600"/>
                </a:solidFill>
              </a:rPr>
              <a:t> </a:t>
            </a:r>
            <a:r>
              <a:rPr lang="es-ES" sz="2300" dirty="0" err="1">
                <a:solidFill>
                  <a:srgbClr val="006600"/>
                </a:solidFill>
              </a:rPr>
              <a:t>cost</a:t>
            </a:r>
            <a:r>
              <a:rPr lang="es-ES" sz="2300" dirty="0"/>
              <a:t>’ y la proliferación de las plataformas digitales puede alimentar, de forma indirecta, el </a:t>
            </a:r>
            <a:r>
              <a:rPr lang="es-ES" sz="2300" b="1" dirty="0">
                <a:solidFill>
                  <a:srgbClr val="02088A"/>
                </a:solidFill>
              </a:rPr>
              <a:t>trabajo ‘</a:t>
            </a:r>
            <a:r>
              <a:rPr lang="es-ES" sz="2300" b="1" dirty="0" err="1">
                <a:solidFill>
                  <a:srgbClr val="02088A"/>
                </a:solidFill>
              </a:rPr>
              <a:t>low</a:t>
            </a:r>
            <a:r>
              <a:rPr lang="es-ES" sz="2300" b="1" dirty="0">
                <a:solidFill>
                  <a:srgbClr val="02088A"/>
                </a:solidFill>
              </a:rPr>
              <a:t> </a:t>
            </a:r>
            <a:r>
              <a:rPr lang="es-ES" sz="2300" b="1" dirty="0" err="1">
                <a:solidFill>
                  <a:srgbClr val="02088A"/>
                </a:solidFill>
              </a:rPr>
              <a:t>cost</a:t>
            </a:r>
            <a:r>
              <a:rPr lang="es-ES" sz="2300" b="1" dirty="0">
                <a:solidFill>
                  <a:srgbClr val="02088A"/>
                </a:solidFill>
              </a:rPr>
              <a:t>’</a:t>
            </a:r>
            <a:r>
              <a:rPr lang="es-ES" sz="2300" dirty="0"/>
              <a:t>. </a:t>
            </a:r>
          </a:p>
          <a:p>
            <a:pPr marL="365760" indent="-256032" algn="just" fontAlgn="auto">
              <a:spcAft>
                <a:spcPts val="0"/>
              </a:spcAft>
              <a:buFont typeface="Wingdings 3"/>
              <a:buChar char=""/>
              <a:defRPr/>
            </a:pPr>
            <a:r>
              <a:rPr lang="es-ES" sz="2300" dirty="0"/>
              <a:t>Deben atenderse las </a:t>
            </a:r>
            <a:r>
              <a:rPr lang="es-ES" sz="2300" b="1" dirty="0"/>
              <a:t>singularidades de este tipo de trabajos</a:t>
            </a:r>
            <a:r>
              <a:rPr lang="es-ES" sz="2300" dirty="0"/>
              <a:t> y garantizar a quienes los realizan unos derechos sociales </a:t>
            </a:r>
            <a:r>
              <a:rPr lang="es-ES" sz="2300" dirty="0" err="1"/>
              <a:t>míninos</a:t>
            </a:r>
            <a:r>
              <a:rPr lang="es-ES" sz="2300" dirty="0"/>
              <a:t> y una condiciones de trabajo dignas (mercado laboral digital “decente”). La solución no es prohibir estos nuevos modelos de negocio (que tienen un mercado y generan empleo), sino controlarlos y evitar las situaciones de explotación laboral.</a:t>
            </a:r>
          </a:p>
          <a:p>
            <a:pPr marL="365760" indent="-256032" algn="just" fontAlgn="auto">
              <a:spcAft>
                <a:spcPts val="0"/>
              </a:spcAft>
              <a:buFont typeface="Wingdings 3"/>
              <a:buChar char=""/>
              <a:defRPr/>
            </a:pPr>
            <a:endParaRPr lang="es-ES" sz="2300" dirty="0"/>
          </a:p>
          <a:p>
            <a:pPr marL="365760" indent="-256032" algn="just" fontAlgn="auto">
              <a:spcAft>
                <a:spcPts val="0"/>
              </a:spcAft>
              <a:buFont typeface="Wingdings 3"/>
              <a:buChar char=""/>
              <a:defRPr/>
            </a:pPr>
            <a:endParaRPr lang="es-ES" i="1" dirty="0"/>
          </a:p>
        </p:txBody>
      </p:sp>
      <p:sp>
        <p:nvSpPr>
          <p:cNvPr id="3" name="2 Título">
            <a:extLst>
              <a:ext uri="{FF2B5EF4-FFF2-40B4-BE49-F238E27FC236}">
                <a16:creationId xmlns:a16="http://schemas.microsoft.com/office/drawing/2014/main" id="{46B5268F-4F2E-4469-866D-556523940366}"/>
              </a:ext>
            </a:extLst>
          </p:cNvPr>
          <p:cNvSpPr>
            <a:spLocks noGrp="1"/>
          </p:cNvSpPr>
          <p:nvPr>
            <p:ph type="title"/>
          </p:nvPr>
        </p:nvSpPr>
        <p:spPr/>
        <p:txBody>
          <a:bodyPr>
            <a:normAutofit fontScale="90000"/>
          </a:bodyPr>
          <a:lstStyle/>
          <a:p>
            <a:pPr algn="ctr" fontAlgn="auto">
              <a:spcAft>
                <a:spcPts val="0"/>
              </a:spcAft>
              <a:defRPr/>
            </a:pPr>
            <a:r>
              <a:rPr lang="es-ES" sz="2800" dirty="0">
                <a:solidFill>
                  <a:srgbClr val="02088A"/>
                </a:solidFill>
              </a:rPr>
              <a:t>CONCLUSIONES Y PROPUESTAS PARA UNA  REGULACIÓN FUTURA DE LAS NUEVAS FORMAS DE TRABAJO EN LA ERA DIGITAL (1/4)</a:t>
            </a:r>
          </a:p>
        </p:txBody>
      </p:sp>
      <p:sp>
        <p:nvSpPr>
          <p:cNvPr id="36867" name="3 Marcador de número de diapositiva">
            <a:extLst>
              <a:ext uri="{FF2B5EF4-FFF2-40B4-BE49-F238E27FC236}">
                <a16:creationId xmlns:a16="http://schemas.microsoft.com/office/drawing/2014/main" id="{4A3F740D-655C-4F5A-BBDB-ACC673B6F4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4EE6A01B-8291-4617-AFEA-E6AA8D17170B}" type="slidenum">
              <a:rPr lang="es-ES" altLang="es-ES"/>
              <a:pPr/>
              <a:t>22</a:t>
            </a:fld>
            <a:endParaRPr lang="es-ES" alt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9A21AA81-1FBC-49C9-92DA-50B0A685D1AA}"/>
              </a:ext>
            </a:extLst>
          </p:cNvPr>
          <p:cNvSpPr>
            <a:spLocks noGrp="1"/>
          </p:cNvSpPr>
          <p:nvPr>
            <p:ph idx="1"/>
          </p:nvPr>
        </p:nvSpPr>
        <p:spPr/>
        <p:txBody>
          <a:bodyPr>
            <a:normAutofit lnSpcReduction="10000"/>
          </a:bodyPr>
          <a:lstStyle/>
          <a:p>
            <a:pPr marL="365760" indent="-256032" algn="just" fontAlgn="auto">
              <a:spcAft>
                <a:spcPts val="0"/>
              </a:spcAft>
              <a:buFont typeface="Wingdings 3"/>
              <a:buChar char=""/>
              <a:defRPr/>
            </a:pPr>
            <a:r>
              <a:rPr lang="es-ES" sz="1800" dirty="0"/>
              <a:t> La </a:t>
            </a:r>
            <a:r>
              <a:rPr lang="es-ES" sz="1800" dirty="0">
                <a:solidFill>
                  <a:srgbClr val="C00000"/>
                </a:solidFill>
              </a:rPr>
              <a:t>organización del servicio a través de plataformas digitales </a:t>
            </a:r>
            <a:r>
              <a:rPr lang="es-ES" sz="1800" dirty="0">
                <a:solidFill>
                  <a:srgbClr val="02088A"/>
                </a:solidFill>
              </a:rPr>
              <a:t>no predetermina la naturaleza jurídica de la relación</a:t>
            </a:r>
            <a:r>
              <a:rPr lang="es-ES" sz="1800" dirty="0"/>
              <a:t> de los prestadores de servicios con aquéllas. Necesidad de examinar en cada caso si se dan las notas propias de una relación laboral (ajenidad, dependencia, retribución) con arreglo a la legislación de cada Estado.</a:t>
            </a:r>
          </a:p>
          <a:p>
            <a:pPr marL="365760" indent="-256032" algn="just" fontAlgn="auto">
              <a:spcAft>
                <a:spcPts val="0"/>
              </a:spcAft>
              <a:buFont typeface="Wingdings 3"/>
              <a:buChar char=""/>
              <a:defRPr/>
            </a:pPr>
            <a:r>
              <a:rPr lang="es-ES" sz="1800" dirty="0"/>
              <a:t>Hasta la fecha, tanto a nivel interno como en otros países, la </a:t>
            </a:r>
            <a:r>
              <a:rPr lang="es-ES" sz="1800" dirty="0">
                <a:solidFill>
                  <a:srgbClr val="C00000"/>
                </a:solidFill>
              </a:rPr>
              <a:t>disparidad interpretativa es considerable</a:t>
            </a:r>
            <a:r>
              <a:rPr lang="es-ES" sz="1800" dirty="0"/>
              <a:t>, aunque se está imponiendo la </a:t>
            </a:r>
            <a:r>
              <a:rPr lang="es-ES" sz="1800" dirty="0" err="1"/>
              <a:t>laboralidad</a:t>
            </a:r>
            <a:r>
              <a:rPr lang="es-ES" sz="1800" dirty="0"/>
              <a:t>. También lo ve así la Inspección de Trabajo. A la espera de que se pronuncie el TS. </a:t>
            </a:r>
          </a:p>
          <a:p>
            <a:pPr marL="365760" indent="-256032" algn="just" fontAlgn="auto">
              <a:spcAft>
                <a:spcPts val="0"/>
              </a:spcAft>
              <a:buFont typeface="Wingdings 3"/>
              <a:buChar char=""/>
              <a:defRPr/>
            </a:pPr>
            <a:r>
              <a:rPr lang="es-ES" sz="1800" dirty="0"/>
              <a:t>Conveniencia de un </a:t>
            </a:r>
            <a:r>
              <a:rPr lang="es-ES" sz="1800" dirty="0">
                <a:solidFill>
                  <a:srgbClr val="C00000"/>
                </a:solidFill>
              </a:rPr>
              <a:t>Acuerdo internacional </a:t>
            </a:r>
            <a:r>
              <a:rPr lang="es-ES" sz="1800" dirty="0"/>
              <a:t>(OIT) o </a:t>
            </a:r>
            <a:r>
              <a:rPr lang="es-ES" sz="1800" dirty="0">
                <a:solidFill>
                  <a:srgbClr val="C00000"/>
                </a:solidFill>
              </a:rPr>
              <a:t>europeo</a:t>
            </a:r>
            <a:r>
              <a:rPr lang="es-ES" sz="1800" dirty="0"/>
              <a:t> (UE) que reconozca </a:t>
            </a:r>
            <a:r>
              <a:rPr lang="es-ES" sz="1800" b="1" dirty="0">
                <a:solidFill>
                  <a:srgbClr val="02088A"/>
                </a:solidFill>
              </a:rPr>
              <a:t>derechos sociales mínimos </a:t>
            </a:r>
            <a:r>
              <a:rPr lang="es-ES" sz="1800" dirty="0"/>
              <a:t>a los trabajadores de plataformas digitales, </a:t>
            </a:r>
            <a:r>
              <a:rPr lang="es-ES" sz="1800" b="1" dirty="0">
                <a:solidFill>
                  <a:srgbClr val="006600"/>
                </a:solidFill>
              </a:rPr>
              <a:t>sin prejuzgar su calificación jurídica como asalariados o autónomos</a:t>
            </a:r>
            <a:r>
              <a:rPr lang="es-ES" sz="1800" dirty="0"/>
              <a:t>: tiempos máximos de trabajo, garantías de pago, desconexión digital, conciliación de la vida personal y laboral, prevención de riesgos, derecho de asociación profesional, seguro de accidentes, protección social…</a:t>
            </a:r>
          </a:p>
          <a:p>
            <a:pPr marL="365760" indent="-256032" algn="just" fontAlgn="auto">
              <a:spcAft>
                <a:spcPts val="0"/>
              </a:spcAft>
              <a:buFont typeface="Wingdings 3"/>
              <a:buChar char=""/>
              <a:defRPr/>
            </a:pPr>
            <a:endParaRPr lang="es-ES" sz="1800" dirty="0"/>
          </a:p>
        </p:txBody>
      </p:sp>
      <p:sp>
        <p:nvSpPr>
          <p:cNvPr id="37890" name="2 Marcador de número de diapositiva">
            <a:extLst>
              <a:ext uri="{FF2B5EF4-FFF2-40B4-BE49-F238E27FC236}">
                <a16:creationId xmlns:a16="http://schemas.microsoft.com/office/drawing/2014/main" id="{0CF45367-2FE6-41CD-A0E5-FEF54299C7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8ECA1870-DEDC-492F-8744-BCAEA54F83A9}" type="slidenum">
              <a:rPr lang="es-ES" altLang="es-ES"/>
              <a:pPr/>
              <a:t>23</a:t>
            </a:fld>
            <a:endParaRPr lang="es-ES" altLang="es-ES"/>
          </a:p>
        </p:txBody>
      </p:sp>
      <p:sp>
        <p:nvSpPr>
          <p:cNvPr id="4" name="3 Título">
            <a:extLst>
              <a:ext uri="{FF2B5EF4-FFF2-40B4-BE49-F238E27FC236}">
                <a16:creationId xmlns:a16="http://schemas.microsoft.com/office/drawing/2014/main" id="{72218A84-5435-48FB-AB32-45A7BEEFDFE9}"/>
              </a:ext>
            </a:extLst>
          </p:cNvPr>
          <p:cNvSpPr>
            <a:spLocks noGrp="1"/>
          </p:cNvSpPr>
          <p:nvPr>
            <p:ph type="title"/>
          </p:nvPr>
        </p:nvSpPr>
        <p:spPr/>
        <p:txBody>
          <a:bodyPr>
            <a:noAutofit/>
          </a:bodyPr>
          <a:lstStyle/>
          <a:p>
            <a:pPr algn="ctr" fontAlgn="auto">
              <a:spcAft>
                <a:spcPts val="0"/>
              </a:spcAft>
              <a:defRPr/>
            </a:pPr>
            <a:r>
              <a:rPr lang="es-ES" sz="2400" dirty="0">
                <a:solidFill>
                  <a:srgbClr val="02088A"/>
                </a:solidFill>
              </a:rPr>
              <a:t>CONCLUSIONES Y PROPUESTAS PARA UNA  REGULACIÓN FUTURA DE LAS NUEVAS FORMAS DE TRABAJO EN LA ERA DIGITAL (2/4)</a:t>
            </a:r>
            <a:endParaRPr lang="es-E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0CEB4030-35B8-413C-B4B1-415F77C05096}"/>
              </a:ext>
            </a:extLst>
          </p:cNvPr>
          <p:cNvSpPr>
            <a:spLocks noGrp="1"/>
          </p:cNvSpPr>
          <p:nvPr>
            <p:ph idx="1"/>
          </p:nvPr>
        </p:nvSpPr>
        <p:spPr/>
        <p:txBody>
          <a:bodyPr>
            <a:normAutofit lnSpcReduction="10000"/>
          </a:bodyPr>
          <a:lstStyle/>
          <a:p>
            <a:pPr marL="365760" indent="-256032" algn="just" fontAlgn="auto">
              <a:spcAft>
                <a:spcPts val="0"/>
              </a:spcAft>
              <a:buFont typeface="Wingdings 3"/>
              <a:buChar char=""/>
              <a:defRPr/>
            </a:pPr>
            <a:r>
              <a:rPr lang="es-ES" sz="1800" dirty="0"/>
              <a:t>El </a:t>
            </a:r>
            <a:r>
              <a:rPr lang="es-ES" sz="1800" dirty="0">
                <a:solidFill>
                  <a:srgbClr val="C00000"/>
                </a:solidFill>
              </a:rPr>
              <a:t>contrato de trabajo </a:t>
            </a:r>
            <a:r>
              <a:rPr lang="es-ES" sz="1800" dirty="0"/>
              <a:t>y sus </a:t>
            </a:r>
            <a:r>
              <a:rPr lang="es-ES" sz="1800" dirty="0">
                <a:solidFill>
                  <a:srgbClr val="C00000"/>
                </a:solidFill>
              </a:rPr>
              <a:t>elementos caracterizadores </a:t>
            </a:r>
            <a:r>
              <a:rPr lang="es-ES" sz="1800" dirty="0"/>
              <a:t>típicos (dependencia y ajenidad) </a:t>
            </a:r>
            <a:r>
              <a:rPr lang="es-ES" sz="1800" dirty="0">
                <a:solidFill>
                  <a:srgbClr val="C00000"/>
                </a:solidFill>
              </a:rPr>
              <a:t>siguen siendo útiles para integrar y calificar la mayor parte de estos nuevos trabajos</a:t>
            </a:r>
            <a:r>
              <a:rPr lang="es-ES" sz="1800" dirty="0"/>
              <a:t>, si bien han de mirarse los indicios de </a:t>
            </a:r>
            <a:r>
              <a:rPr lang="es-ES" sz="1800" dirty="0" err="1"/>
              <a:t>laboralidad</a:t>
            </a:r>
            <a:r>
              <a:rPr lang="es-ES" sz="1800" dirty="0"/>
              <a:t> </a:t>
            </a:r>
            <a:r>
              <a:rPr lang="es-ES" sz="1800" dirty="0">
                <a:solidFill>
                  <a:srgbClr val="02088A"/>
                </a:solidFill>
              </a:rPr>
              <a:t>con ojos del siglo XXI</a:t>
            </a:r>
            <a:r>
              <a:rPr lang="es-ES" sz="1800" dirty="0"/>
              <a:t>, no del siglo XX, y poner el acento en nuevas expresiones o rasgos de dependencia ligados a la digitalización de la economía.</a:t>
            </a:r>
          </a:p>
          <a:p>
            <a:pPr marL="365760" indent="-256032" algn="just" fontAlgn="auto">
              <a:spcAft>
                <a:spcPts val="0"/>
              </a:spcAft>
              <a:buFont typeface="Wingdings 3"/>
              <a:buChar char=""/>
              <a:defRPr/>
            </a:pPr>
            <a:r>
              <a:rPr lang="es-ES" sz="1800" dirty="0"/>
              <a:t>La </a:t>
            </a:r>
            <a:r>
              <a:rPr lang="es-ES" sz="1800" dirty="0">
                <a:solidFill>
                  <a:srgbClr val="C00000"/>
                </a:solidFill>
              </a:rPr>
              <a:t>jurisprudencia reciente del TS avalaría esta línea de interpretación</a:t>
            </a:r>
            <a:r>
              <a:rPr lang="es-ES" sz="1800" dirty="0"/>
              <a:t>, al considerar que existe relación laboral aunque no haya jornada ni horario, el trabajador aporte cierta infraestructura (no la más relevante) o se puedan rechazar encargos: caso traductores e intérpretes (STS de 16-11-2017, </a:t>
            </a:r>
            <a:r>
              <a:rPr lang="es-ES" sz="1800" dirty="0" err="1"/>
              <a:t>rec</a:t>
            </a:r>
            <a:r>
              <a:rPr lang="es-ES" sz="1800" dirty="0"/>
              <a:t>. 2806/2015), ascensoristas (SSTS de 24-1-2018 –</a:t>
            </a:r>
            <a:r>
              <a:rPr lang="es-ES" sz="1800" dirty="0" err="1"/>
              <a:t>rec</a:t>
            </a:r>
            <a:r>
              <a:rPr lang="es-ES" sz="1800" dirty="0"/>
              <a:t>. 3394/2015- y 8-2-2018- </a:t>
            </a:r>
            <a:r>
              <a:rPr lang="es-ES" sz="1800" dirty="0" err="1"/>
              <a:t>rec</a:t>
            </a:r>
            <a:r>
              <a:rPr lang="es-ES" sz="1800" dirty="0"/>
              <a:t>. 3389/2015).  </a:t>
            </a:r>
          </a:p>
          <a:p>
            <a:pPr marL="365760" indent="-256032" algn="just" fontAlgn="auto">
              <a:spcAft>
                <a:spcPts val="0"/>
              </a:spcAft>
              <a:buFont typeface="Wingdings 3"/>
              <a:buChar char=""/>
              <a:defRPr/>
            </a:pPr>
            <a:r>
              <a:rPr lang="es-ES" sz="1800" dirty="0"/>
              <a:t>Concluida la </a:t>
            </a:r>
            <a:r>
              <a:rPr lang="es-ES" sz="1800" dirty="0" err="1"/>
              <a:t>laboralidad</a:t>
            </a:r>
            <a:r>
              <a:rPr lang="es-ES" sz="1800" dirty="0"/>
              <a:t> de la relación, las posturas se distribuyen entre quienes proponen la creación de una </a:t>
            </a:r>
            <a:r>
              <a:rPr lang="es-ES" sz="1800" dirty="0">
                <a:solidFill>
                  <a:srgbClr val="02088A"/>
                </a:solidFill>
              </a:rPr>
              <a:t>relación laboral especial </a:t>
            </a:r>
            <a:r>
              <a:rPr lang="es-ES" sz="1800" dirty="0"/>
              <a:t>y los que defienden que han de encuadrarse en la </a:t>
            </a:r>
            <a:r>
              <a:rPr lang="es-ES" sz="1800" dirty="0">
                <a:solidFill>
                  <a:srgbClr val="02088A"/>
                </a:solidFill>
              </a:rPr>
              <a:t>relación laboral común </a:t>
            </a:r>
            <a:r>
              <a:rPr lang="es-ES" sz="1800" dirty="0"/>
              <a:t>(única opción posible en la actualidad). </a:t>
            </a:r>
          </a:p>
          <a:p>
            <a:pPr marL="365760" indent="-256032" algn="just" fontAlgn="auto">
              <a:spcAft>
                <a:spcPts val="0"/>
              </a:spcAft>
              <a:buFont typeface="Wingdings 3"/>
              <a:buChar char=""/>
              <a:defRPr/>
            </a:pPr>
            <a:endParaRPr lang="es-ES" sz="1800" dirty="0"/>
          </a:p>
          <a:p>
            <a:pPr marL="365760" indent="-256032" algn="just" fontAlgn="auto">
              <a:spcAft>
                <a:spcPts val="0"/>
              </a:spcAft>
              <a:buFont typeface="Wingdings 3"/>
              <a:buNone/>
              <a:defRPr/>
            </a:pPr>
            <a:endParaRPr lang="es-ES" sz="1800" dirty="0"/>
          </a:p>
        </p:txBody>
      </p:sp>
      <p:sp>
        <p:nvSpPr>
          <p:cNvPr id="38914" name="2 Marcador de número de diapositiva">
            <a:extLst>
              <a:ext uri="{FF2B5EF4-FFF2-40B4-BE49-F238E27FC236}">
                <a16:creationId xmlns:a16="http://schemas.microsoft.com/office/drawing/2014/main" id="{9E0B2B1F-BF75-4F64-BA92-2F3346E90C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8038C767-DDD6-48E7-94F7-179D3BC457AE}" type="slidenum">
              <a:rPr lang="es-ES" altLang="es-ES"/>
              <a:pPr/>
              <a:t>24</a:t>
            </a:fld>
            <a:endParaRPr lang="es-ES" altLang="es-ES"/>
          </a:p>
        </p:txBody>
      </p:sp>
      <p:sp>
        <p:nvSpPr>
          <p:cNvPr id="4" name="3 Título">
            <a:extLst>
              <a:ext uri="{FF2B5EF4-FFF2-40B4-BE49-F238E27FC236}">
                <a16:creationId xmlns:a16="http://schemas.microsoft.com/office/drawing/2014/main" id="{191A0DDD-47F2-46F8-B2B8-599222CAE203}"/>
              </a:ext>
            </a:extLst>
          </p:cNvPr>
          <p:cNvSpPr>
            <a:spLocks noGrp="1"/>
          </p:cNvSpPr>
          <p:nvPr>
            <p:ph type="title"/>
          </p:nvPr>
        </p:nvSpPr>
        <p:spPr/>
        <p:txBody>
          <a:bodyPr/>
          <a:lstStyle/>
          <a:p>
            <a:pPr algn="ctr" fontAlgn="auto">
              <a:spcAft>
                <a:spcPts val="0"/>
              </a:spcAft>
              <a:defRPr/>
            </a:pPr>
            <a:r>
              <a:rPr lang="es-ES" sz="2000" dirty="0">
                <a:solidFill>
                  <a:srgbClr val="02088A"/>
                </a:solidFill>
              </a:rPr>
              <a:t>CONCLUSIONES Y PROPUESTAS PARA UNA  REGULACIÓN FUTURA DE LAS NUEVAS FORMAS DE TRABAJO EN LA ERA DIGITAL (3/4)</a:t>
            </a:r>
            <a:endParaRPr lang="es-E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1D596C24-12B6-4A2A-BB32-539928AA52A5}"/>
              </a:ext>
            </a:extLst>
          </p:cNvPr>
          <p:cNvSpPr>
            <a:spLocks noGrp="1"/>
          </p:cNvSpPr>
          <p:nvPr>
            <p:ph idx="1"/>
          </p:nvPr>
        </p:nvSpPr>
        <p:spPr/>
        <p:txBody>
          <a:bodyPr>
            <a:normAutofit fontScale="62500" lnSpcReduction="20000"/>
          </a:bodyPr>
          <a:lstStyle/>
          <a:p>
            <a:pPr marL="365760" indent="-256032" algn="just" fontAlgn="auto">
              <a:spcAft>
                <a:spcPts val="0"/>
              </a:spcAft>
              <a:buFont typeface="Wingdings 3"/>
              <a:buChar char=""/>
              <a:defRPr/>
            </a:pPr>
            <a:r>
              <a:rPr lang="es-ES" sz="2900" dirty="0"/>
              <a:t>Es preciso introducir algunos </a:t>
            </a:r>
            <a:r>
              <a:rPr lang="es-ES" sz="2900" b="1" dirty="0">
                <a:solidFill>
                  <a:srgbClr val="006600"/>
                </a:solidFill>
              </a:rPr>
              <a:t>ajustes en la regulación laboral común para adaptarla a las particularidades del trabajo en plataformas </a:t>
            </a:r>
            <a:r>
              <a:rPr lang="es-ES" sz="2900" dirty="0"/>
              <a:t>(tiempos de trabajo/tiempos de espera, sistema de remuneración, desconexión digital, representación colectiva…).</a:t>
            </a:r>
          </a:p>
          <a:p>
            <a:pPr marL="365760" indent="-256032" algn="just" fontAlgn="auto">
              <a:spcAft>
                <a:spcPts val="0"/>
              </a:spcAft>
              <a:buFont typeface="Wingdings 3"/>
              <a:buChar char=""/>
              <a:defRPr/>
            </a:pPr>
            <a:r>
              <a:rPr lang="es-ES" sz="2900" dirty="0"/>
              <a:t>Las empresas deberían implantar </a:t>
            </a:r>
            <a:r>
              <a:rPr lang="es-ES" sz="2900" b="1" dirty="0">
                <a:solidFill>
                  <a:srgbClr val="C00000"/>
                </a:solidFill>
              </a:rPr>
              <a:t>protocolos que regulen los derechos digitales </a:t>
            </a:r>
            <a:r>
              <a:rPr lang="es-ES" sz="2900" dirty="0"/>
              <a:t>de sus trabajadores: aplicación LOPD, concreción derecho a la desconexión digital, titularidad y uso dispositivos móviles, </a:t>
            </a:r>
            <a:r>
              <a:rPr lang="es-ES" sz="2900" dirty="0" err="1"/>
              <a:t>ciberseguridad</a:t>
            </a:r>
            <a:r>
              <a:rPr lang="es-ES" sz="2900" dirty="0"/>
              <a:t>…</a:t>
            </a:r>
          </a:p>
          <a:p>
            <a:pPr marL="365760" indent="-256032" algn="just" fontAlgn="auto">
              <a:spcAft>
                <a:spcPts val="0"/>
              </a:spcAft>
              <a:buFont typeface="Wingdings 3"/>
              <a:buChar char=""/>
              <a:defRPr/>
            </a:pPr>
            <a:r>
              <a:rPr lang="es-ES" sz="2900" dirty="0">
                <a:solidFill>
                  <a:srgbClr val="C00000"/>
                </a:solidFill>
              </a:rPr>
              <a:t>Determinación del convenio colectivo aplicable </a:t>
            </a:r>
            <a:r>
              <a:rPr lang="es-ES" sz="2900" dirty="0"/>
              <a:t>en caso de que prevalezca la </a:t>
            </a:r>
            <a:r>
              <a:rPr lang="es-ES" sz="2900" dirty="0" err="1"/>
              <a:t>laboralidad</a:t>
            </a:r>
            <a:r>
              <a:rPr lang="es-ES" sz="2900" dirty="0"/>
              <a:t> del vínculo: el correspondiente a la actividad realizada, si lo hay. En caso de los </a:t>
            </a:r>
            <a:r>
              <a:rPr lang="es-ES" sz="2900" dirty="0" err="1">
                <a:solidFill>
                  <a:srgbClr val="006600"/>
                </a:solidFill>
              </a:rPr>
              <a:t>riders</a:t>
            </a:r>
            <a:r>
              <a:rPr lang="es-ES" sz="2900" dirty="0">
                <a:solidFill>
                  <a:srgbClr val="006600"/>
                </a:solidFill>
              </a:rPr>
              <a:t>:</a:t>
            </a:r>
            <a:r>
              <a:rPr lang="es-ES" sz="2900" dirty="0"/>
              <a:t> ¿transporte de mercancías? ¿hostelería? ¿mensajería?  Mejor un convenio específico, de empresa o de sector.</a:t>
            </a:r>
          </a:p>
          <a:p>
            <a:pPr marL="365760" indent="-256032" algn="just" fontAlgn="auto">
              <a:spcAft>
                <a:spcPts val="0"/>
              </a:spcAft>
              <a:buFont typeface="Wingdings 3"/>
              <a:buChar char=""/>
              <a:defRPr/>
            </a:pPr>
            <a:r>
              <a:rPr lang="es-ES" sz="2900" dirty="0"/>
              <a:t>Para el resto de actividades en plataformas (no simples intermediarias) en las que no puedan apreciarse las notas de ajenidad y dependencia, posible caracterización como </a:t>
            </a:r>
            <a:r>
              <a:rPr lang="es-ES" sz="2900" dirty="0">
                <a:solidFill>
                  <a:srgbClr val="006600"/>
                </a:solidFill>
              </a:rPr>
              <a:t>TRADE</a:t>
            </a:r>
            <a:r>
              <a:rPr lang="es-ES" sz="2900" dirty="0"/>
              <a:t> si concurren requisitos del art. 11 LETA.</a:t>
            </a:r>
          </a:p>
          <a:p>
            <a:pPr marL="365760" indent="-256032" fontAlgn="auto">
              <a:spcAft>
                <a:spcPts val="0"/>
              </a:spcAft>
              <a:buFont typeface="Wingdings 3"/>
              <a:buChar char=""/>
              <a:defRPr/>
            </a:pPr>
            <a:endParaRPr lang="es-ES" dirty="0"/>
          </a:p>
        </p:txBody>
      </p:sp>
      <p:sp>
        <p:nvSpPr>
          <p:cNvPr id="39938" name="2 Marcador de número de diapositiva">
            <a:extLst>
              <a:ext uri="{FF2B5EF4-FFF2-40B4-BE49-F238E27FC236}">
                <a16:creationId xmlns:a16="http://schemas.microsoft.com/office/drawing/2014/main" id="{3AC4D78F-9F5F-41C4-B7E6-33823E7934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F4C13484-DADF-40B1-8BF4-DD7A2C069753}" type="slidenum">
              <a:rPr lang="es-ES" altLang="es-ES"/>
              <a:pPr/>
              <a:t>25</a:t>
            </a:fld>
            <a:endParaRPr lang="es-ES" altLang="es-ES"/>
          </a:p>
        </p:txBody>
      </p:sp>
      <p:sp>
        <p:nvSpPr>
          <p:cNvPr id="4" name="3 Título">
            <a:extLst>
              <a:ext uri="{FF2B5EF4-FFF2-40B4-BE49-F238E27FC236}">
                <a16:creationId xmlns:a16="http://schemas.microsoft.com/office/drawing/2014/main" id="{954BB88F-C88B-49E2-A0B5-E58EA74A4F9C}"/>
              </a:ext>
            </a:extLst>
          </p:cNvPr>
          <p:cNvSpPr>
            <a:spLocks noGrp="1"/>
          </p:cNvSpPr>
          <p:nvPr>
            <p:ph type="title"/>
          </p:nvPr>
        </p:nvSpPr>
        <p:spPr/>
        <p:txBody>
          <a:bodyPr>
            <a:normAutofit fontScale="90000"/>
          </a:bodyPr>
          <a:lstStyle/>
          <a:p>
            <a:pPr algn="ctr" fontAlgn="auto">
              <a:spcAft>
                <a:spcPts val="0"/>
              </a:spcAft>
              <a:defRPr/>
            </a:pPr>
            <a:r>
              <a:rPr lang="es-ES" sz="2400" dirty="0">
                <a:solidFill>
                  <a:srgbClr val="02088A"/>
                </a:solidFill>
              </a:rPr>
              <a:t>CONCLUSIONES Y PROPUESTAS PARA UNA  REGULACIÓN FUTURA DE LAS NUEVAS FORMAS DE TRABAJO EN LA ERA DIGITAL (4/4)</a:t>
            </a:r>
            <a:endParaRPr lang="es-E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Marcador de contenido">
            <a:extLst>
              <a:ext uri="{FF2B5EF4-FFF2-40B4-BE49-F238E27FC236}">
                <a16:creationId xmlns:a16="http://schemas.microsoft.com/office/drawing/2014/main" id="{19994288-FE64-4882-ADEE-6E94D3AD35E7}"/>
              </a:ext>
            </a:extLst>
          </p:cNvPr>
          <p:cNvSpPr>
            <a:spLocks noGrp="1"/>
          </p:cNvSpPr>
          <p:nvPr>
            <p:ph idx="1"/>
          </p:nvPr>
        </p:nvSpPr>
        <p:spPr/>
        <p:txBody>
          <a:bodyPr/>
          <a:lstStyle/>
          <a:p>
            <a:endParaRPr lang="es-ES" altLang="es-ES"/>
          </a:p>
          <a:p>
            <a:endParaRPr lang="es-ES" altLang="es-ES"/>
          </a:p>
          <a:p>
            <a:endParaRPr lang="es-ES" altLang="es-ES"/>
          </a:p>
          <a:p>
            <a:pPr algn="ctr">
              <a:buFont typeface="Wingdings 3" panose="05040102010807070707" pitchFamily="18" charset="2"/>
              <a:buNone/>
            </a:pPr>
            <a:r>
              <a:rPr lang="es-ES" altLang="es-ES" sz="3200" b="1"/>
              <a:t>GRACIAS POR SU ATENCIÓN</a:t>
            </a:r>
          </a:p>
        </p:txBody>
      </p:sp>
      <p:sp>
        <p:nvSpPr>
          <p:cNvPr id="40962" name="2 Marcador de número de diapositiva">
            <a:extLst>
              <a:ext uri="{FF2B5EF4-FFF2-40B4-BE49-F238E27FC236}">
                <a16:creationId xmlns:a16="http://schemas.microsoft.com/office/drawing/2014/main" id="{6D9F6195-2DC5-41FA-A110-08F1DE3874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BCE538F6-F7F8-414B-9B15-6ACC48B9305A}" type="slidenum">
              <a:rPr lang="es-ES" altLang="es-ES"/>
              <a:pPr/>
              <a:t>26</a:t>
            </a:fld>
            <a:endParaRPr lang="es-ES" altLang="es-ES"/>
          </a:p>
        </p:txBody>
      </p:sp>
      <p:sp>
        <p:nvSpPr>
          <p:cNvPr id="4" name="3 Título">
            <a:extLst>
              <a:ext uri="{FF2B5EF4-FFF2-40B4-BE49-F238E27FC236}">
                <a16:creationId xmlns:a16="http://schemas.microsoft.com/office/drawing/2014/main" id="{A1B81445-06D1-4AC5-BA60-A608D0DF5E70}"/>
              </a:ext>
            </a:extLst>
          </p:cNvPr>
          <p:cNvSpPr>
            <a:spLocks noGrp="1"/>
          </p:cNvSpPr>
          <p:nvPr>
            <p:ph type="title"/>
          </p:nvPr>
        </p:nvSpPr>
        <p:spPr/>
        <p:txBody>
          <a:bodyPr/>
          <a:lstStyle/>
          <a:p>
            <a:pPr fontAlgn="auto">
              <a:spcAft>
                <a:spcPts val="0"/>
              </a:spcAft>
              <a:defRPr/>
            </a:pPr>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0C61AFFA-AD0A-45AC-8D0B-8FB1D9E6B7F1}"/>
              </a:ext>
            </a:extLst>
          </p:cNvPr>
          <p:cNvSpPr>
            <a:spLocks noGrp="1"/>
          </p:cNvSpPr>
          <p:nvPr>
            <p:ph idx="1"/>
          </p:nvPr>
        </p:nvSpPr>
        <p:spPr/>
        <p:txBody>
          <a:bodyPr>
            <a:normAutofit fontScale="55000" lnSpcReduction="20000"/>
          </a:bodyPr>
          <a:lstStyle/>
          <a:p>
            <a:pPr marL="365760" indent="-256032" algn="just" fontAlgn="auto">
              <a:spcAft>
                <a:spcPts val="0"/>
              </a:spcAft>
              <a:buFont typeface="Wingdings 3"/>
              <a:buChar char=""/>
              <a:defRPr/>
            </a:pPr>
            <a:r>
              <a:rPr lang="es-ES" sz="2900" dirty="0"/>
              <a:t>Dos </a:t>
            </a:r>
            <a:r>
              <a:rPr lang="es-ES" sz="2900" b="1" dirty="0">
                <a:solidFill>
                  <a:srgbClr val="C00000"/>
                </a:solidFill>
              </a:rPr>
              <a:t>modalidades</a:t>
            </a:r>
            <a:r>
              <a:rPr lang="es-ES" sz="2900" dirty="0"/>
              <a:t>: a) plataformas que ofrecen servicios </a:t>
            </a:r>
            <a:r>
              <a:rPr lang="es-ES" sz="2900" i="1" dirty="0">
                <a:solidFill>
                  <a:srgbClr val="02088A"/>
                </a:solidFill>
              </a:rPr>
              <a:t>off line</a:t>
            </a:r>
            <a:r>
              <a:rPr lang="es-ES" sz="2900" dirty="0">
                <a:solidFill>
                  <a:srgbClr val="02088A"/>
                </a:solidFill>
              </a:rPr>
              <a:t> </a:t>
            </a:r>
            <a:r>
              <a:rPr lang="es-ES" sz="2900" dirty="0"/>
              <a:t>(movilidad, atención socio-sanitaria, reparaciones…) que deben realizarse presencialmente (</a:t>
            </a:r>
            <a:r>
              <a:rPr lang="es-ES" sz="2900" dirty="0" err="1"/>
              <a:t>Uber</a:t>
            </a:r>
            <a:r>
              <a:rPr lang="es-ES" sz="2900" dirty="0"/>
              <a:t>, </a:t>
            </a:r>
            <a:r>
              <a:rPr lang="es-ES" sz="2900" dirty="0" err="1"/>
              <a:t>Lyft</a:t>
            </a:r>
            <a:r>
              <a:rPr lang="es-ES" sz="2900" dirty="0"/>
              <a:t>, </a:t>
            </a:r>
            <a:r>
              <a:rPr lang="es-ES" sz="2900" dirty="0" err="1"/>
              <a:t>Glovo</a:t>
            </a:r>
            <a:r>
              <a:rPr lang="es-ES" sz="2900" dirty="0"/>
              <a:t>, </a:t>
            </a:r>
            <a:r>
              <a:rPr lang="es-ES" sz="2900" dirty="0" err="1"/>
              <a:t>Deliveroo</a:t>
            </a:r>
            <a:r>
              <a:rPr lang="es-ES" sz="2900" dirty="0"/>
              <a:t>, </a:t>
            </a:r>
            <a:r>
              <a:rPr lang="es-ES" sz="2900" dirty="0" err="1"/>
              <a:t>Joyners</a:t>
            </a:r>
            <a:r>
              <a:rPr lang="es-ES" sz="2900" dirty="0"/>
              <a:t>, </a:t>
            </a:r>
            <a:r>
              <a:rPr lang="es-ES" sz="2900" dirty="0" err="1"/>
              <a:t>Taskrabbit</a:t>
            </a:r>
            <a:r>
              <a:rPr lang="es-ES" sz="2900" dirty="0"/>
              <a:t>…) b) plataformas que ofrecen servicios </a:t>
            </a:r>
            <a:r>
              <a:rPr lang="es-ES" sz="2900" i="1" dirty="0">
                <a:solidFill>
                  <a:srgbClr val="02088A"/>
                </a:solidFill>
              </a:rPr>
              <a:t>on-lin</a:t>
            </a:r>
            <a:r>
              <a:rPr lang="es-ES" sz="2900" i="1" dirty="0"/>
              <a:t>e </a:t>
            </a:r>
            <a:r>
              <a:rPr lang="es-ES" sz="2900" dirty="0"/>
              <a:t>(ej., Amazon </a:t>
            </a:r>
            <a:r>
              <a:rPr lang="es-ES" sz="2900" dirty="0" err="1"/>
              <a:t>Mechanical</a:t>
            </a:r>
            <a:r>
              <a:rPr lang="es-ES" sz="2900" dirty="0"/>
              <a:t> </a:t>
            </a:r>
            <a:r>
              <a:rPr lang="es-ES" sz="2900" dirty="0" err="1"/>
              <a:t>Turk</a:t>
            </a:r>
            <a:r>
              <a:rPr lang="es-ES" sz="2900" dirty="0"/>
              <a:t>). </a:t>
            </a:r>
            <a:endParaRPr lang="es-ES" sz="2900" dirty="0">
              <a:solidFill>
                <a:srgbClr val="C00000"/>
              </a:solidFill>
            </a:endParaRPr>
          </a:p>
          <a:p>
            <a:pPr marL="365760" indent="-256032" algn="just" fontAlgn="auto">
              <a:spcAft>
                <a:spcPts val="0"/>
              </a:spcAft>
              <a:buFont typeface="Wingdings 3"/>
              <a:buChar char=""/>
              <a:defRPr/>
            </a:pPr>
            <a:r>
              <a:rPr lang="es-ES" sz="2900" b="1" dirty="0" err="1">
                <a:solidFill>
                  <a:srgbClr val="C00000"/>
                </a:solidFill>
              </a:rPr>
              <a:t>Crowdsourcing</a:t>
            </a:r>
            <a:r>
              <a:rPr lang="es-ES" sz="2900" dirty="0"/>
              <a:t>: </a:t>
            </a:r>
            <a:r>
              <a:rPr lang="es-ES" sz="2900" dirty="0" err="1"/>
              <a:t>externalización</a:t>
            </a:r>
            <a:r>
              <a:rPr lang="es-ES" sz="2900" dirty="0"/>
              <a:t> de la totalidad de la prestación de servicios mediante colaboradores supuestamente autónomos registrados en la plataforma (</a:t>
            </a:r>
            <a:r>
              <a:rPr lang="es-ES" sz="2900" i="1" dirty="0" err="1"/>
              <a:t>crowdworkers</a:t>
            </a:r>
            <a:r>
              <a:rPr lang="es-ES" sz="2900" i="1" dirty="0"/>
              <a:t>)</a:t>
            </a:r>
            <a:r>
              <a:rPr lang="es-ES" sz="2900" dirty="0"/>
              <a:t>, a los que se ofrece el servicio masivamente mediante </a:t>
            </a:r>
            <a:r>
              <a:rPr lang="es-ES" sz="2900" b="1" i="1" dirty="0">
                <a:solidFill>
                  <a:srgbClr val="02088A"/>
                </a:solidFill>
              </a:rPr>
              <a:t>open-</a:t>
            </a:r>
            <a:r>
              <a:rPr lang="es-ES" sz="2900" b="1" i="1" dirty="0" err="1">
                <a:solidFill>
                  <a:srgbClr val="02088A"/>
                </a:solidFill>
              </a:rPr>
              <a:t>call</a:t>
            </a:r>
            <a:r>
              <a:rPr lang="es-ES" sz="2900" dirty="0">
                <a:solidFill>
                  <a:srgbClr val="02088A"/>
                </a:solidFill>
              </a:rPr>
              <a:t>  </a:t>
            </a:r>
            <a:r>
              <a:rPr lang="es-ES" sz="2900" b="1" dirty="0">
                <a:solidFill>
                  <a:srgbClr val="006600"/>
                </a:solidFill>
              </a:rPr>
              <a:t>(servicio </a:t>
            </a:r>
            <a:r>
              <a:rPr lang="es-ES" sz="2900" b="1" dirty="0" err="1">
                <a:solidFill>
                  <a:srgbClr val="006600"/>
                </a:solidFill>
              </a:rPr>
              <a:t>on</a:t>
            </a:r>
            <a:r>
              <a:rPr lang="es-ES" sz="2900" b="1" dirty="0">
                <a:solidFill>
                  <a:srgbClr val="006600"/>
                </a:solidFill>
              </a:rPr>
              <a:t> </a:t>
            </a:r>
            <a:r>
              <a:rPr lang="es-ES" sz="2900" b="1" dirty="0" err="1">
                <a:solidFill>
                  <a:srgbClr val="006600"/>
                </a:solidFill>
              </a:rPr>
              <a:t>demand</a:t>
            </a:r>
            <a:r>
              <a:rPr lang="es-ES" sz="2900" b="1" dirty="0">
                <a:solidFill>
                  <a:srgbClr val="006600"/>
                </a:solidFill>
              </a:rPr>
              <a:t>)</a:t>
            </a:r>
            <a:r>
              <a:rPr lang="es-ES" sz="2900" dirty="0">
                <a:solidFill>
                  <a:srgbClr val="02088A"/>
                </a:solidFill>
              </a:rPr>
              <a:t>.</a:t>
            </a:r>
            <a:r>
              <a:rPr lang="es-ES" sz="2900" dirty="0"/>
              <a:t> Segmentación del trabajo en </a:t>
            </a:r>
            <a:r>
              <a:rPr lang="es-ES" sz="2900" b="1" dirty="0" err="1">
                <a:solidFill>
                  <a:srgbClr val="006600"/>
                </a:solidFill>
              </a:rPr>
              <a:t>microtaks</a:t>
            </a:r>
            <a:r>
              <a:rPr lang="es-ES" sz="2900" dirty="0">
                <a:solidFill>
                  <a:srgbClr val="C00000"/>
                </a:solidFill>
              </a:rPr>
              <a:t>. </a:t>
            </a:r>
            <a:endParaRPr lang="es-ES" sz="2900" dirty="0">
              <a:solidFill>
                <a:srgbClr val="02088A"/>
              </a:solidFill>
            </a:endParaRPr>
          </a:p>
          <a:p>
            <a:pPr marL="365760" indent="-256032" algn="just" fontAlgn="auto">
              <a:spcAft>
                <a:spcPts val="0"/>
              </a:spcAft>
              <a:buFont typeface="Wingdings 3"/>
              <a:buChar char=""/>
              <a:defRPr/>
            </a:pPr>
            <a:r>
              <a:rPr lang="es-ES" sz="2900" b="1" dirty="0">
                <a:solidFill>
                  <a:srgbClr val="C00000"/>
                </a:solidFill>
              </a:rPr>
              <a:t>Funcionamiento de las plataformas digitales</a:t>
            </a:r>
            <a:r>
              <a:rPr lang="es-ES" sz="2900" dirty="0"/>
              <a:t>: flexibilidad, mínimo riesgo y máximo beneficio; precarización del trabajo que genera inestabilidad, bajos salarios, inseguridad y tiene un impacto negativo en las arcas del Estado (menos recaudación por impuestos, cotizaciones…). No disponen apenas de trabajadores asalariados (salvo personal de oficina y mantenimiento) ni de infraestructura, más allá de la plataforma virtual o App móvil. </a:t>
            </a:r>
          </a:p>
          <a:p>
            <a:pPr marL="365760" indent="-256032" algn="just" fontAlgn="auto">
              <a:spcAft>
                <a:spcPts val="0"/>
              </a:spcAft>
              <a:buFont typeface="Wingdings 3"/>
              <a:buChar char=""/>
              <a:defRPr/>
            </a:pPr>
            <a:r>
              <a:rPr lang="es-ES" sz="2900" dirty="0"/>
              <a:t>Los sectores económicos tradicionales (taxi, hoteles, inmobiliarias, empresas de mensajería…) las acusan de </a:t>
            </a:r>
            <a:r>
              <a:rPr lang="es-ES" sz="2900" b="1" dirty="0">
                <a:solidFill>
                  <a:srgbClr val="02088A"/>
                </a:solidFill>
              </a:rPr>
              <a:t>competencia desleal</a:t>
            </a:r>
            <a:r>
              <a:rPr lang="es-ES" sz="2900" dirty="0"/>
              <a:t>.</a:t>
            </a:r>
            <a:r>
              <a:rPr lang="es-ES" sz="2900" b="1" dirty="0"/>
              <a:t> </a:t>
            </a:r>
          </a:p>
          <a:p>
            <a:pPr marL="365760" indent="-256032" algn="just" fontAlgn="auto">
              <a:spcAft>
                <a:spcPts val="0"/>
              </a:spcAft>
              <a:buFont typeface="Wingdings 3"/>
              <a:buChar char=""/>
              <a:defRPr/>
            </a:pPr>
            <a:r>
              <a:rPr lang="es-ES" sz="2900" dirty="0"/>
              <a:t>La tecnología ha facilitado la irrupción de servicios que nos hacen la vida más fácil, pero a costa de condiciones laborales cuestionables</a:t>
            </a:r>
            <a:r>
              <a:rPr lang="es-ES" sz="2900" b="1" dirty="0"/>
              <a:t>. </a:t>
            </a:r>
            <a:r>
              <a:rPr lang="es-ES" sz="2900" b="1" dirty="0">
                <a:solidFill>
                  <a:srgbClr val="006600"/>
                </a:solidFill>
              </a:rPr>
              <a:t>Nuevo </a:t>
            </a:r>
            <a:r>
              <a:rPr lang="es-ES" sz="2900" b="1" dirty="0" err="1">
                <a:solidFill>
                  <a:srgbClr val="006600"/>
                </a:solidFill>
              </a:rPr>
              <a:t>precariado</a:t>
            </a:r>
            <a:r>
              <a:rPr lang="es-ES" sz="2900" b="1" dirty="0">
                <a:solidFill>
                  <a:srgbClr val="006600"/>
                </a:solidFill>
              </a:rPr>
              <a:t>.</a:t>
            </a:r>
          </a:p>
          <a:p>
            <a:pPr marL="365760" indent="-256032" algn="just" fontAlgn="auto">
              <a:spcAft>
                <a:spcPts val="0"/>
              </a:spcAft>
              <a:buFont typeface="Wingdings 3"/>
              <a:buChar char=""/>
              <a:defRPr/>
            </a:pPr>
            <a:endParaRPr lang="es-ES" dirty="0"/>
          </a:p>
        </p:txBody>
      </p:sp>
      <p:sp>
        <p:nvSpPr>
          <p:cNvPr id="3" name="2 Título">
            <a:extLst>
              <a:ext uri="{FF2B5EF4-FFF2-40B4-BE49-F238E27FC236}">
                <a16:creationId xmlns:a16="http://schemas.microsoft.com/office/drawing/2014/main" id="{2A0FD593-3611-44C6-9D2F-601E60D857C2}"/>
              </a:ext>
            </a:extLst>
          </p:cNvPr>
          <p:cNvSpPr>
            <a:spLocks noGrp="1"/>
          </p:cNvSpPr>
          <p:nvPr>
            <p:ph type="title"/>
          </p:nvPr>
        </p:nvSpPr>
        <p:spPr/>
        <p:txBody>
          <a:bodyPr/>
          <a:lstStyle/>
          <a:p>
            <a:pPr algn="ctr" fontAlgn="auto">
              <a:spcAft>
                <a:spcPts val="0"/>
              </a:spcAft>
              <a:defRPr/>
            </a:pPr>
            <a:r>
              <a:rPr lang="es-ES" sz="2800" dirty="0">
                <a:solidFill>
                  <a:srgbClr val="02088A"/>
                </a:solidFill>
              </a:rPr>
              <a:t>MODALIDADES Y CLAVES DEL ÉXITO DE LAS PLATAFORMAS DIGITALES</a:t>
            </a:r>
          </a:p>
        </p:txBody>
      </p:sp>
      <p:sp>
        <p:nvSpPr>
          <p:cNvPr id="16387" name="3 Marcador de número de diapositiva">
            <a:extLst>
              <a:ext uri="{FF2B5EF4-FFF2-40B4-BE49-F238E27FC236}">
                <a16:creationId xmlns:a16="http://schemas.microsoft.com/office/drawing/2014/main" id="{519FE333-E1A2-4797-89F8-7713D2879C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E55131D-F0B5-480F-B71D-96AE48A43A2C}" type="slidenum">
              <a:rPr lang="es-ES" altLang="es-ES"/>
              <a:pPr/>
              <a:t>3</a:t>
            </a:fld>
            <a:endParaRPr lang="es-ES" alt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C54ECE83-E27F-4D3A-A803-03E0AF5E7B67}"/>
              </a:ext>
            </a:extLst>
          </p:cNvPr>
          <p:cNvSpPr>
            <a:spLocks noGrp="1"/>
          </p:cNvSpPr>
          <p:nvPr>
            <p:ph idx="1"/>
          </p:nvPr>
        </p:nvSpPr>
        <p:spPr/>
        <p:txBody>
          <a:bodyPr>
            <a:normAutofit fontScale="92500" lnSpcReduction="20000"/>
          </a:bodyPr>
          <a:lstStyle/>
          <a:p>
            <a:pPr marL="365760" indent="-256032" algn="just" fontAlgn="auto">
              <a:spcAft>
                <a:spcPts val="0"/>
              </a:spcAft>
              <a:buFont typeface="Wingdings 3"/>
              <a:buChar char=""/>
              <a:defRPr/>
            </a:pPr>
            <a:r>
              <a:rPr lang="es-ES" sz="2200" dirty="0"/>
              <a:t>Las plataformas digitales se presentan a sí mismas como empresas tecnológicas en el mundo de la </a:t>
            </a:r>
            <a:r>
              <a:rPr lang="es-ES" sz="2200" b="1" dirty="0">
                <a:solidFill>
                  <a:srgbClr val="C00000"/>
                </a:solidFill>
              </a:rPr>
              <a:t>sociedad de la información</a:t>
            </a:r>
            <a:r>
              <a:rPr lang="es-ES" sz="2200" dirty="0"/>
              <a:t>, cuya actividad se limita al desarrollo de una app o página web para posibilitar el contacto entre clientes y prestadores de servicio. </a:t>
            </a:r>
          </a:p>
          <a:p>
            <a:pPr marL="365760" indent="-256032" algn="just" fontAlgn="auto">
              <a:spcAft>
                <a:spcPts val="0"/>
              </a:spcAft>
              <a:buFont typeface="Wingdings 3"/>
              <a:buChar char=""/>
              <a:defRPr/>
            </a:pPr>
            <a:r>
              <a:rPr lang="es-ES" sz="2200" dirty="0"/>
              <a:t>Si realmente es así, no surge relación laboral entre el prestador del servicio y la plataforma (existirá, en su caso, un contrato de intermediación mercantil entre la plataforma y el proveedor). </a:t>
            </a:r>
            <a:r>
              <a:rPr lang="es-ES" sz="2200" b="1" dirty="0">
                <a:solidFill>
                  <a:srgbClr val="02088A"/>
                </a:solidFill>
              </a:rPr>
              <a:t>Opciones</a:t>
            </a:r>
            <a:r>
              <a:rPr lang="es-ES" sz="2200" dirty="0"/>
              <a:t>:</a:t>
            </a:r>
          </a:p>
          <a:p>
            <a:pPr marL="850392" lvl="1" indent="-457200" algn="just" fontAlgn="auto">
              <a:spcBef>
                <a:spcPts val="324"/>
              </a:spcBef>
              <a:spcAft>
                <a:spcPts val="0"/>
              </a:spcAft>
              <a:buFont typeface="Verdana"/>
              <a:buAutoNum type="alphaLcParenR"/>
              <a:defRPr/>
            </a:pPr>
            <a:r>
              <a:rPr lang="es-ES" sz="2200" dirty="0"/>
              <a:t>El prestador del servicio es un </a:t>
            </a:r>
            <a:r>
              <a:rPr lang="es-ES" sz="2200" dirty="0">
                <a:solidFill>
                  <a:srgbClr val="006600"/>
                </a:solidFill>
              </a:rPr>
              <a:t>trabajador autónomo </a:t>
            </a:r>
            <a:r>
              <a:rPr lang="es-ES" sz="2200" dirty="0"/>
              <a:t>si cumple requisitos del art. 1º LETA 2007: dedicación habitual, personal y directa; organización empresarial propia; ánimo de lucro.</a:t>
            </a:r>
          </a:p>
          <a:p>
            <a:pPr marL="850392" lvl="1" indent="-457200" algn="just" fontAlgn="auto">
              <a:spcBef>
                <a:spcPts val="324"/>
              </a:spcBef>
              <a:spcAft>
                <a:spcPts val="0"/>
              </a:spcAft>
              <a:buFont typeface="Verdana"/>
              <a:buAutoNum type="alphaLcParenR"/>
              <a:defRPr/>
            </a:pPr>
            <a:r>
              <a:rPr lang="es-ES" sz="2200" dirty="0">
                <a:solidFill>
                  <a:srgbClr val="006600"/>
                </a:solidFill>
              </a:rPr>
              <a:t>Actividad no profesional y sin ánimo de lucro</a:t>
            </a:r>
            <a:r>
              <a:rPr lang="es-ES" sz="2200" dirty="0"/>
              <a:t>, que no genera obligación alguna de carácter fiscal, seguridad social...</a:t>
            </a:r>
          </a:p>
          <a:p>
            <a:pPr marL="365760" indent="-256032" algn="just" fontAlgn="auto">
              <a:spcAft>
                <a:spcPts val="0"/>
              </a:spcAft>
              <a:buFont typeface="Wingdings 3"/>
              <a:buChar char=""/>
              <a:defRPr/>
            </a:pPr>
            <a:endParaRPr lang="es-ES" dirty="0"/>
          </a:p>
        </p:txBody>
      </p:sp>
      <p:sp>
        <p:nvSpPr>
          <p:cNvPr id="3" name="2 Título">
            <a:extLst>
              <a:ext uri="{FF2B5EF4-FFF2-40B4-BE49-F238E27FC236}">
                <a16:creationId xmlns:a16="http://schemas.microsoft.com/office/drawing/2014/main" id="{D071BC28-4106-44E6-B381-14859EFC5470}"/>
              </a:ext>
            </a:extLst>
          </p:cNvPr>
          <p:cNvSpPr>
            <a:spLocks noGrp="1"/>
          </p:cNvSpPr>
          <p:nvPr>
            <p:ph type="title"/>
          </p:nvPr>
        </p:nvSpPr>
        <p:spPr/>
        <p:txBody>
          <a:bodyPr/>
          <a:lstStyle/>
          <a:p>
            <a:pPr algn="ctr" fontAlgn="auto">
              <a:spcAft>
                <a:spcPts val="0"/>
              </a:spcAft>
              <a:defRPr/>
            </a:pPr>
            <a:r>
              <a:rPr lang="es-ES" sz="2800" dirty="0">
                <a:solidFill>
                  <a:srgbClr val="02088A"/>
                </a:solidFill>
              </a:rPr>
              <a:t>EMPRESAS TECNOLÓGICAS VS. EMPRESAS PRESTADORAS DE SERVICIOS (1)</a:t>
            </a:r>
          </a:p>
        </p:txBody>
      </p:sp>
      <p:sp>
        <p:nvSpPr>
          <p:cNvPr id="17411" name="3 Marcador de número de diapositiva">
            <a:extLst>
              <a:ext uri="{FF2B5EF4-FFF2-40B4-BE49-F238E27FC236}">
                <a16:creationId xmlns:a16="http://schemas.microsoft.com/office/drawing/2014/main" id="{77CE259B-637D-43A3-B65F-7F5282FFFA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F12E1059-0474-4D58-A50E-FD53C5B36BA5}" type="slidenum">
              <a:rPr lang="es-ES" altLang="es-ES"/>
              <a:pPr/>
              <a:t>4</a:t>
            </a:fld>
            <a:endParaRPr lang="es-ES" alt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9036F97A-5433-4A4A-A8F9-F6452623D5B2}"/>
              </a:ext>
            </a:extLst>
          </p:cNvPr>
          <p:cNvSpPr>
            <a:spLocks noGrp="1"/>
          </p:cNvSpPr>
          <p:nvPr>
            <p:ph idx="1"/>
          </p:nvPr>
        </p:nvSpPr>
        <p:spPr/>
        <p:txBody>
          <a:bodyPr>
            <a:normAutofit/>
          </a:bodyPr>
          <a:lstStyle/>
          <a:p>
            <a:pPr marL="365760" indent="-256032" algn="just" fontAlgn="auto">
              <a:spcAft>
                <a:spcPts val="0"/>
              </a:spcAft>
              <a:buFont typeface="Wingdings 3"/>
              <a:buChar char=""/>
              <a:defRPr/>
            </a:pPr>
            <a:r>
              <a:rPr lang="es-ES" sz="1800" dirty="0"/>
              <a:t>Si la plataforma digital no se limita a desarrollar y ofrecer una aplicación móvil que permite casar ofertas y demandas en el mercado, sino que tiene una </a:t>
            </a:r>
            <a:r>
              <a:rPr lang="es-ES" sz="1800" b="1" dirty="0">
                <a:solidFill>
                  <a:srgbClr val="C00000"/>
                </a:solidFill>
              </a:rPr>
              <a:t>intervención activa y directa en la organización y prestación del servicio</a:t>
            </a:r>
            <a:r>
              <a:rPr lang="es-ES" sz="1800" dirty="0"/>
              <a:t>, será una </a:t>
            </a:r>
            <a:r>
              <a:rPr lang="es-ES" sz="1800" b="1" dirty="0">
                <a:solidFill>
                  <a:srgbClr val="006600"/>
                </a:solidFill>
              </a:rPr>
              <a:t>empresa prestadora del servicio subyacente </a:t>
            </a:r>
            <a:r>
              <a:rPr lang="es-ES" sz="1800" dirty="0"/>
              <a:t>(transporte, reparto, alojamiento…). Factores a considerar según la Comisión Europea (“</a:t>
            </a:r>
            <a:r>
              <a:rPr lang="es-ES" sz="1800" dirty="0">
                <a:solidFill>
                  <a:srgbClr val="02088A"/>
                </a:solidFill>
              </a:rPr>
              <a:t>Una Agenda Europea para la economía colaborativa”  COM 2016</a:t>
            </a:r>
            <a:r>
              <a:rPr lang="es-ES" sz="1800" dirty="0"/>
              <a:t>):</a:t>
            </a:r>
          </a:p>
          <a:p>
            <a:pPr marL="365760" indent="-256032" algn="just" fontAlgn="auto">
              <a:spcAft>
                <a:spcPts val="0"/>
              </a:spcAft>
              <a:buFont typeface="Wingdings 3"/>
              <a:buChar char=""/>
              <a:defRPr/>
            </a:pPr>
            <a:endParaRPr lang="es-ES" sz="1800" dirty="0"/>
          </a:p>
          <a:p>
            <a:pPr marL="850392" lvl="1" indent="-457200" algn="just" fontAlgn="auto">
              <a:spcBef>
                <a:spcPts val="324"/>
              </a:spcBef>
              <a:spcAft>
                <a:spcPts val="0"/>
              </a:spcAft>
              <a:buFont typeface="+mj-lt"/>
              <a:buAutoNum type="arabicPeriod"/>
              <a:defRPr/>
            </a:pPr>
            <a:r>
              <a:rPr lang="es-ES" sz="1800" dirty="0"/>
              <a:t>La plataforma determina el precio del servicio.</a:t>
            </a:r>
          </a:p>
          <a:p>
            <a:pPr marL="850392" lvl="1" indent="-457200" algn="just" fontAlgn="auto">
              <a:spcBef>
                <a:spcPts val="324"/>
              </a:spcBef>
              <a:spcAft>
                <a:spcPts val="0"/>
              </a:spcAft>
              <a:buFont typeface="+mj-lt"/>
              <a:buAutoNum type="arabicPeriod"/>
              <a:defRPr/>
            </a:pPr>
            <a:r>
              <a:rPr lang="es-ES" sz="1800" dirty="0"/>
              <a:t>La plataforma establece los términos y condiciones de la  relación contractual entre el prestador del servicio y el usuario.</a:t>
            </a:r>
          </a:p>
          <a:p>
            <a:pPr marL="850392" lvl="1" indent="-457200" algn="just" fontAlgn="auto">
              <a:spcBef>
                <a:spcPts val="324"/>
              </a:spcBef>
              <a:spcAft>
                <a:spcPts val="0"/>
              </a:spcAft>
              <a:buFont typeface="+mj-lt"/>
              <a:buAutoNum type="arabicPeriod"/>
              <a:defRPr/>
            </a:pPr>
            <a:r>
              <a:rPr lang="es-ES" sz="1800" dirty="0"/>
              <a:t>La plataforma posee activos clave para prestar el servicio (la aplicación móvil).</a:t>
            </a:r>
          </a:p>
          <a:p>
            <a:pPr marL="850392" lvl="1" indent="-457200" algn="just" fontAlgn="auto">
              <a:spcBef>
                <a:spcPts val="324"/>
              </a:spcBef>
              <a:spcAft>
                <a:spcPts val="0"/>
              </a:spcAft>
              <a:buFont typeface="Verdana"/>
              <a:buNone/>
              <a:defRPr/>
            </a:pPr>
            <a:endParaRPr lang="es-ES" sz="2000" dirty="0"/>
          </a:p>
          <a:p>
            <a:pPr marL="621792" lvl="1" fontAlgn="auto">
              <a:spcBef>
                <a:spcPts val="324"/>
              </a:spcBef>
              <a:spcAft>
                <a:spcPts val="0"/>
              </a:spcAft>
              <a:buFont typeface="Verdana"/>
              <a:buChar char="◦"/>
              <a:defRPr/>
            </a:pPr>
            <a:endParaRPr lang="es-ES" dirty="0"/>
          </a:p>
          <a:p>
            <a:pPr marL="621792" lvl="1" fontAlgn="auto">
              <a:spcBef>
                <a:spcPts val="324"/>
              </a:spcBef>
              <a:spcAft>
                <a:spcPts val="0"/>
              </a:spcAft>
              <a:buFont typeface="Verdana"/>
              <a:buChar char="◦"/>
              <a:defRPr/>
            </a:pPr>
            <a:endParaRPr lang="es-ES" dirty="0"/>
          </a:p>
        </p:txBody>
      </p:sp>
      <p:sp>
        <p:nvSpPr>
          <p:cNvPr id="3" name="2 Título">
            <a:extLst>
              <a:ext uri="{FF2B5EF4-FFF2-40B4-BE49-F238E27FC236}">
                <a16:creationId xmlns:a16="http://schemas.microsoft.com/office/drawing/2014/main" id="{C1A9B68D-F9A5-40FD-A85A-59C3781E9DB0}"/>
              </a:ext>
            </a:extLst>
          </p:cNvPr>
          <p:cNvSpPr>
            <a:spLocks noGrp="1"/>
          </p:cNvSpPr>
          <p:nvPr>
            <p:ph type="title"/>
          </p:nvPr>
        </p:nvSpPr>
        <p:spPr/>
        <p:txBody>
          <a:bodyPr/>
          <a:lstStyle/>
          <a:p>
            <a:pPr algn="ctr" fontAlgn="auto">
              <a:spcAft>
                <a:spcPts val="0"/>
              </a:spcAft>
              <a:defRPr/>
            </a:pPr>
            <a:r>
              <a:rPr lang="es-ES" sz="2700" dirty="0">
                <a:solidFill>
                  <a:srgbClr val="02088A"/>
                </a:solidFill>
              </a:rPr>
              <a:t>EMPRESAS TECNOLÓGICAS VS. EMPRESAS    PRESTADORAS DE SERVICIOS (2)</a:t>
            </a:r>
            <a:endParaRPr lang="es-ES" sz="2700" dirty="0"/>
          </a:p>
        </p:txBody>
      </p:sp>
      <p:sp>
        <p:nvSpPr>
          <p:cNvPr id="18435" name="3 Marcador de número de diapositiva">
            <a:extLst>
              <a:ext uri="{FF2B5EF4-FFF2-40B4-BE49-F238E27FC236}">
                <a16:creationId xmlns:a16="http://schemas.microsoft.com/office/drawing/2014/main" id="{B51ACCE7-C792-47A9-8C8B-5EE1DA4018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80264EB6-BADD-40BC-86E5-D50F9340C6DE}" type="slidenum">
              <a:rPr lang="es-ES" altLang="es-ES"/>
              <a:pPr/>
              <a:t>5</a:t>
            </a:fld>
            <a:endParaRPr lang="es-ES" alt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482327C6-8F93-466D-83E5-A9FBCE2B6EED}"/>
              </a:ext>
            </a:extLst>
          </p:cNvPr>
          <p:cNvSpPr>
            <a:spLocks noGrp="1"/>
          </p:cNvSpPr>
          <p:nvPr>
            <p:ph idx="1"/>
          </p:nvPr>
        </p:nvSpPr>
        <p:spPr/>
        <p:txBody>
          <a:bodyPr>
            <a:normAutofit fontScale="92500" lnSpcReduction="10000"/>
          </a:bodyPr>
          <a:lstStyle/>
          <a:p>
            <a:pPr marL="365760" indent="-256032" algn="just" fontAlgn="auto">
              <a:spcAft>
                <a:spcPts val="0"/>
              </a:spcAft>
              <a:buFont typeface="Wingdings 3"/>
              <a:buNone/>
              <a:defRPr/>
            </a:pPr>
            <a:r>
              <a:rPr lang="es-ES" sz="2000" dirty="0"/>
              <a:t>1º) La existencia de </a:t>
            </a:r>
            <a:r>
              <a:rPr lang="es-ES" sz="2000" b="1" dirty="0">
                <a:solidFill>
                  <a:srgbClr val="006600"/>
                </a:solidFill>
              </a:rPr>
              <a:t>subordinación: </a:t>
            </a:r>
            <a:r>
              <a:rPr lang="es-ES" sz="2000" dirty="0"/>
              <a:t>ejercicio de un poder de dirección de la plataforma respecto los </a:t>
            </a:r>
            <a:r>
              <a:rPr lang="es-ES" sz="2000"/>
              <a:t>proveedores del </a:t>
            </a:r>
            <a:r>
              <a:rPr lang="es-ES" sz="2000" dirty="0"/>
              <a:t>servicio.</a:t>
            </a:r>
          </a:p>
          <a:p>
            <a:pPr marL="365760" indent="-256032" algn="just" fontAlgn="auto">
              <a:spcAft>
                <a:spcPts val="0"/>
              </a:spcAft>
              <a:buFont typeface="Wingdings 3"/>
              <a:buNone/>
              <a:defRPr/>
            </a:pPr>
            <a:r>
              <a:rPr lang="es-ES" sz="2000" dirty="0"/>
              <a:t>2º) La </a:t>
            </a:r>
            <a:r>
              <a:rPr lang="es-ES" sz="2000" b="1" dirty="0">
                <a:solidFill>
                  <a:srgbClr val="006600"/>
                </a:solidFill>
              </a:rPr>
              <a:t>naturaleza del trabajo </a:t>
            </a:r>
            <a:r>
              <a:rPr lang="es-ES" sz="2000" dirty="0"/>
              <a:t>a realizar (que ha de tener un valor económico real y efectivo).</a:t>
            </a:r>
          </a:p>
          <a:p>
            <a:pPr marL="365760" indent="-256032" algn="just" fontAlgn="auto">
              <a:spcAft>
                <a:spcPts val="0"/>
              </a:spcAft>
              <a:buFont typeface="Wingdings 3"/>
              <a:buNone/>
              <a:defRPr/>
            </a:pPr>
            <a:r>
              <a:rPr lang="es-ES" sz="2000" dirty="0"/>
              <a:t>3º) La existencia de una </a:t>
            </a:r>
            <a:r>
              <a:rPr lang="es-ES" sz="2000" b="1" dirty="0">
                <a:solidFill>
                  <a:srgbClr val="006600"/>
                </a:solidFill>
              </a:rPr>
              <a:t>remuneración</a:t>
            </a:r>
            <a:r>
              <a:rPr lang="es-ES" sz="2000" dirty="0"/>
              <a:t>: </a:t>
            </a:r>
            <a:r>
              <a:rPr lang="es-ES" altLang="es-ES" sz="2000" dirty="0"/>
              <a:t>se usa para distinguir al prestador del servicio voluntario del trabajador. Es necesaria la existencia de una remuneración que vaya mas allá de la compensación por los costes realizados.</a:t>
            </a:r>
            <a:endParaRPr lang="es-ES" sz="2000" dirty="0"/>
          </a:p>
          <a:p>
            <a:pPr marL="365760" lvl="1" indent="-256032" algn="just" fontAlgn="auto">
              <a:spcBef>
                <a:spcPts val="400"/>
              </a:spcBef>
              <a:spcAft>
                <a:spcPts val="0"/>
              </a:spcAft>
              <a:buSzPct val="68000"/>
              <a:buFont typeface="Verdana"/>
              <a:buNone/>
              <a:defRPr/>
            </a:pPr>
            <a:r>
              <a:rPr lang="es-ES" sz="2000" dirty="0"/>
              <a:t>	</a:t>
            </a:r>
          </a:p>
          <a:p>
            <a:pPr marL="365760" lvl="1" indent="-256032" algn="just" fontAlgn="auto">
              <a:spcBef>
                <a:spcPts val="400"/>
              </a:spcBef>
              <a:spcAft>
                <a:spcPts val="0"/>
              </a:spcAft>
              <a:buSzPct val="68000"/>
              <a:buFont typeface="Verdana"/>
              <a:buNone/>
              <a:defRPr/>
            </a:pPr>
            <a:r>
              <a:rPr lang="es-ES" sz="2000" dirty="0"/>
              <a:t>Si se dan estos elementos, la relación de la plataforma con los prestadores del servicio es laboral. En caso contrario, se tratará de un </a:t>
            </a:r>
            <a:r>
              <a:rPr lang="es-ES" sz="2000" i="1" dirty="0" err="1"/>
              <a:t>freelance</a:t>
            </a:r>
            <a:r>
              <a:rPr lang="es-ES" sz="2000" i="1" dirty="0"/>
              <a:t> </a:t>
            </a:r>
            <a:r>
              <a:rPr lang="es-ES" sz="2000" dirty="0"/>
              <a:t>o</a:t>
            </a:r>
            <a:r>
              <a:rPr lang="es-ES" sz="2000" i="1" dirty="0"/>
              <a:t> </a:t>
            </a:r>
            <a:r>
              <a:rPr lang="es-ES" sz="2000" i="1" dirty="0" err="1"/>
              <a:t>independent</a:t>
            </a:r>
            <a:r>
              <a:rPr lang="es-ES" sz="2000" i="1" dirty="0"/>
              <a:t> </a:t>
            </a:r>
            <a:r>
              <a:rPr lang="es-ES" sz="2000" i="1" dirty="0" err="1"/>
              <a:t>contractor</a:t>
            </a:r>
            <a:r>
              <a:rPr lang="es-ES" sz="2000" i="1" dirty="0"/>
              <a:t>.</a:t>
            </a:r>
          </a:p>
          <a:p>
            <a:pPr marL="365760" indent="-256032" algn="just" fontAlgn="auto">
              <a:spcAft>
                <a:spcPts val="0"/>
              </a:spcAft>
              <a:buFont typeface="Wingdings 3"/>
              <a:buNone/>
              <a:defRPr/>
            </a:pPr>
            <a:r>
              <a:rPr lang="es-ES" sz="2000" dirty="0"/>
              <a:t>	</a:t>
            </a:r>
          </a:p>
          <a:p>
            <a:pPr marL="365760" indent="-256032" algn="just" fontAlgn="auto">
              <a:spcAft>
                <a:spcPts val="0"/>
              </a:spcAft>
              <a:buFont typeface="Wingdings 3"/>
              <a:buNone/>
              <a:defRPr/>
            </a:pPr>
            <a:r>
              <a:rPr lang="es-ES" sz="2000" dirty="0"/>
              <a:t>(Comisión Europea: “</a:t>
            </a:r>
            <a:r>
              <a:rPr lang="es-ES" sz="2000" i="1" dirty="0">
                <a:solidFill>
                  <a:srgbClr val="02088A"/>
                </a:solidFill>
              </a:rPr>
              <a:t>Una agencia europea para la economía colaborativa</a:t>
            </a:r>
            <a:r>
              <a:rPr lang="es-ES" sz="2000" dirty="0">
                <a:solidFill>
                  <a:srgbClr val="02088A"/>
                </a:solidFill>
              </a:rPr>
              <a:t>”)</a:t>
            </a:r>
          </a:p>
        </p:txBody>
      </p:sp>
      <p:sp>
        <p:nvSpPr>
          <p:cNvPr id="3" name="2 Título">
            <a:extLst>
              <a:ext uri="{FF2B5EF4-FFF2-40B4-BE49-F238E27FC236}">
                <a16:creationId xmlns:a16="http://schemas.microsoft.com/office/drawing/2014/main" id="{E3B2E90F-EF8F-482C-A970-A90529CACC49}"/>
              </a:ext>
            </a:extLst>
          </p:cNvPr>
          <p:cNvSpPr>
            <a:spLocks noGrp="1"/>
          </p:cNvSpPr>
          <p:nvPr>
            <p:ph type="title"/>
          </p:nvPr>
        </p:nvSpPr>
        <p:spPr/>
        <p:txBody>
          <a:bodyPr>
            <a:noAutofit/>
          </a:bodyPr>
          <a:lstStyle/>
          <a:p>
            <a:pPr algn="ctr" fontAlgn="auto">
              <a:spcAft>
                <a:spcPts val="0"/>
              </a:spcAft>
              <a:defRPr/>
            </a:pPr>
            <a:r>
              <a:rPr lang="es-ES" sz="2400" dirty="0">
                <a:solidFill>
                  <a:srgbClr val="02088A"/>
                </a:solidFill>
              </a:rPr>
              <a:t>ELEMENTOS PARA CARACTERIZAR JURÍDICAMENTE LA PRESTACIÓN DE SERVICIOS A TRAVÉS DE LAS PLATAFORMAS DIGITALES</a:t>
            </a:r>
          </a:p>
        </p:txBody>
      </p:sp>
      <p:sp>
        <p:nvSpPr>
          <p:cNvPr id="19459" name="3 Marcador de número de diapositiva">
            <a:extLst>
              <a:ext uri="{FF2B5EF4-FFF2-40B4-BE49-F238E27FC236}">
                <a16:creationId xmlns:a16="http://schemas.microsoft.com/office/drawing/2014/main" id="{ACA8D3A7-83E6-41C3-B687-B89FBEE54A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67353C88-A96F-4048-AE76-3BE7B06D7ECD}" type="slidenum">
              <a:rPr lang="es-ES" altLang="es-ES"/>
              <a:pPr/>
              <a:t>6</a:t>
            </a:fld>
            <a:endParaRPr lang="es-ES" alt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Marcador de contenido">
            <a:extLst>
              <a:ext uri="{FF2B5EF4-FFF2-40B4-BE49-F238E27FC236}">
                <a16:creationId xmlns:a16="http://schemas.microsoft.com/office/drawing/2014/main" id="{78090E34-88BF-4B2D-A223-DAF12DE4511C}"/>
              </a:ext>
            </a:extLst>
          </p:cNvPr>
          <p:cNvSpPr>
            <a:spLocks noGrp="1"/>
          </p:cNvSpPr>
          <p:nvPr>
            <p:ph idx="1"/>
          </p:nvPr>
        </p:nvSpPr>
        <p:spPr/>
        <p:txBody>
          <a:bodyPr/>
          <a:lstStyle/>
          <a:p>
            <a:pPr algn="just" defTabSz="952500">
              <a:lnSpc>
                <a:spcPct val="90000"/>
              </a:lnSpc>
            </a:pPr>
            <a:r>
              <a:rPr lang="es-ES" altLang="es-ES" sz="1400"/>
              <a:t>El apartado 6 de las Medidas Operativas se </a:t>
            </a:r>
            <a:r>
              <a:rPr lang="es-ES" altLang="es-ES" sz="1400" b="1" u="sng"/>
              <a:t>titula “Afrontar las nuevas modalidades de prestación del trabajo”.</a:t>
            </a:r>
          </a:p>
          <a:p>
            <a:pPr algn="just" defTabSz="952500">
              <a:lnSpc>
                <a:spcPct val="90000"/>
              </a:lnSpc>
              <a:buFont typeface="Wingdings 3" panose="05040102010807070707" pitchFamily="18" charset="2"/>
              <a:buNone/>
            </a:pPr>
            <a:r>
              <a:rPr lang="es-ES" altLang="es-ES" sz="1400"/>
              <a:t>	La irrupción en la sociedad actual de las nuevas tecnologías de la información y el uso generalizado de internet ha traído consigo la modernización (al igual que en otros muchos ámbitos) de las relaciones laborales, disponiendo de nuevos mecanismos y dispositivos que, en muchos casos, facilitan y agilizan la prestación de servicios y/o actividades mercantiles. Siendo importante avanzar en las competencias digitales de empresarios y trabajadores.</a:t>
            </a:r>
          </a:p>
          <a:p>
            <a:pPr algn="just" defTabSz="952500">
              <a:buFont typeface="Wingdings 3" panose="05040102010807070707" pitchFamily="18" charset="2"/>
              <a:buNone/>
            </a:pPr>
            <a:r>
              <a:rPr lang="es-ES" altLang="es-ES" sz="1400"/>
              <a:t>	En este contexto ha surgido la llamada economía de las plataformas, efectuada a través de una plataforma o aplicación informática, si bien bajo esta denominación han aflorado en ciertos casos determinadas prácticas empresariales irregulares que están promoviendo una precarización del mercado de trabajo, fundamentado en la reducción de costes mediante la disminución y conculcación de los derechos laborales.</a:t>
            </a:r>
          </a:p>
          <a:p>
            <a:pPr algn="just" defTabSz="952500">
              <a:buFont typeface="Wingdings 3" panose="05040102010807070707" pitchFamily="18" charset="2"/>
              <a:buNone/>
            </a:pPr>
            <a:r>
              <a:rPr lang="es-ES" altLang="es-ES" sz="1400"/>
              <a:t>	Por su parte, la utilización de plataformas online no es exclusivo del modelo de economía de plataformas, sino que se ha extendido en los últimos años a todo tipo de empresas. En este contexto, algunas empresas, amparándose en estas infraestructuras virtuales desdibujan el concepto tradicional de centro de trabajo, recurren a trabajadores a los que exigen encuadrarse en el Régimen Especial de Trabajadores Autónomos, ya sea a través de su figura habitual, o bien a través de la figura del TRADE, cuando en realidad, su relación jurídica reúne las características propias de una relación laboral por cuenta ajena.</a:t>
            </a:r>
          </a:p>
          <a:p>
            <a:pPr defTabSz="952500"/>
            <a:endParaRPr lang="es-ES" altLang="es-ES" sz="1400"/>
          </a:p>
        </p:txBody>
      </p:sp>
      <p:sp>
        <p:nvSpPr>
          <p:cNvPr id="20482" name="2 Marcador de número de diapositiva">
            <a:extLst>
              <a:ext uri="{FF2B5EF4-FFF2-40B4-BE49-F238E27FC236}">
                <a16:creationId xmlns:a16="http://schemas.microsoft.com/office/drawing/2014/main" id="{DB950E78-357A-4715-82A6-6116404DEF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F2C1F00A-06B7-4667-A914-E5BD8B3E579B}" type="slidenum">
              <a:rPr lang="es-ES" altLang="es-ES"/>
              <a:pPr/>
              <a:t>7</a:t>
            </a:fld>
            <a:endParaRPr lang="es-ES" altLang="es-ES"/>
          </a:p>
        </p:txBody>
      </p:sp>
      <p:sp>
        <p:nvSpPr>
          <p:cNvPr id="4" name="3 Título">
            <a:extLst>
              <a:ext uri="{FF2B5EF4-FFF2-40B4-BE49-F238E27FC236}">
                <a16:creationId xmlns:a16="http://schemas.microsoft.com/office/drawing/2014/main" id="{9521F693-7974-46B3-AC0B-77FFD96840AD}"/>
              </a:ext>
            </a:extLst>
          </p:cNvPr>
          <p:cNvSpPr>
            <a:spLocks noGrp="1"/>
          </p:cNvSpPr>
          <p:nvPr>
            <p:ph type="title"/>
          </p:nvPr>
        </p:nvSpPr>
        <p:spPr/>
        <p:txBody>
          <a:bodyPr/>
          <a:lstStyle/>
          <a:p>
            <a:pPr algn="just" fontAlgn="auto">
              <a:spcAft>
                <a:spcPts val="0"/>
              </a:spcAft>
              <a:defRPr/>
            </a:pPr>
            <a:r>
              <a:rPr lang="es-ES_tradnl" altLang="es-ES" sz="2400" dirty="0">
                <a:solidFill>
                  <a:srgbClr val="02088A"/>
                </a:solidFill>
              </a:rPr>
              <a:t>EL PLAN DIRECTOR POR UN TRABAJO DIGNO 2018-2019-2020 DE LA ITSS</a:t>
            </a:r>
            <a:endParaRPr lang="es-ES" sz="2400" dirty="0">
              <a:solidFill>
                <a:srgbClr val="02088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Marcador de número de diapositiva">
            <a:extLst>
              <a:ext uri="{FF2B5EF4-FFF2-40B4-BE49-F238E27FC236}">
                <a16:creationId xmlns:a16="http://schemas.microsoft.com/office/drawing/2014/main" id="{4E0FDE2B-2F37-4F3A-A69C-ADECDC05A2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018683AE-3018-488B-A4F2-CE44C5131374}" type="slidenum">
              <a:rPr lang="es-ES" altLang="es-ES"/>
              <a:pPr/>
              <a:t>8</a:t>
            </a:fld>
            <a:endParaRPr lang="es-ES" altLang="es-ES"/>
          </a:p>
        </p:txBody>
      </p:sp>
      <p:sp>
        <p:nvSpPr>
          <p:cNvPr id="4" name="3 Título">
            <a:extLst>
              <a:ext uri="{FF2B5EF4-FFF2-40B4-BE49-F238E27FC236}">
                <a16:creationId xmlns:a16="http://schemas.microsoft.com/office/drawing/2014/main" id="{8C1C5727-431F-47C2-86DA-6A8C8CB51FB2}"/>
              </a:ext>
            </a:extLst>
          </p:cNvPr>
          <p:cNvSpPr>
            <a:spLocks noGrp="1"/>
          </p:cNvSpPr>
          <p:nvPr>
            <p:ph type="title"/>
          </p:nvPr>
        </p:nvSpPr>
        <p:spPr/>
        <p:txBody>
          <a:bodyPr/>
          <a:lstStyle/>
          <a:p>
            <a:pPr algn="ctr" fontAlgn="auto">
              <a:spcAft>
                <a:spcPts val="0"/>
              </a:spcAft>
              <a:defRPr/>
            </a:pPr>
            <a:r>
              <a:rPr lang="es-ES" sz="3200" dirty="0">
                <a:solidFill>
                  <a:srgbClr val="02088A"/>
                </a:solidFill>
              </a:rPr>
              <a:t>EL CASO DE UBER</a:t>
            </a:r>
          </a:p>
        </p:txBody>
      </p:sp>
      <p:pic>
        <p:nvPicPr>
          <p:cNvPr id="21507" name="Picture 2">
            <a:extLst>
              <a:ext uri="{FF2B5EF4-FFF2-40B4-BE49-F238E27FC236}">
                <a16:creationId xmlns:a16="http://schemas.microsoft.com/office/drawing/2014/main" id="{9C099D5F-7A04-46AA-9471-3D5099905A6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268413"/>
            <a:ext cx="6419850" cy="40005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a:extLst>
              <a:ext uri="{FF2B5EF4-FFF2-40B4-BE49-F238E27FC236}">
                <a16:creationId xmlns:a16="http://schemas.microsoft.com/office/drawing/2014/main" id="{CAFDE1F7-6A09-43C1-B7F9-C8849E36E420}"/>
              </a:ext>
            </a:extLst>
          </p:cNvPr>
          <p:cNvSpPr>
            <a:spLocks noGrp="1"/>
          </p:cNvSpPr>
          <p:nvPr>
            <p:ph idx="1"/>
          </p:nvPr>
        </p:nvSpPr>
        <p:spPr/>
        <p:txBody>
          <a:bodyPr>
            <a:normAutofit fontScale="47500" lnSpcReduction="20000"/>
          </a:bodyPr>
          <a:lstStyle/>
          <a:p>
            <a:pPr marL="365760" indent="-256032" algn="just" fontAlgn="auto">
              <a:spcAft>
                <a:spcPts val="0"/>
              </a:spcAft>
              <a:buFont typeface="Wingdings 3"/>
              <a:buChar char=""/>
              <a:defRPr/>
            </a:pPr>
            <a:r>
              <a:rPr lang="es-ES" sz="3400" dirty="0"/>
              <a:t>El </a:t>
            </a:r>
            <a:r>
              <a:rPr lang="es-ES" sz="3400" b="1" dirty="0"/>
              <a:t>TJUE</a:t>
            </a:r>
            <a:r>
              <a:rPr lang="es-ES" sz="3400" dirty="0"/>
              <a:t> ha considerado que </a:t>
            </a:r>
            <a:r>
              <a:rPr lang="es-ES" sz="3400" b="1" dirty="0" err="1">
                <a:solidFill>
                  <a:srgbClr val="006600"/>
                </a:solidFill>
              </a:rPr>
              <a:t>Uber</a:t>
            </a:r>
            <a:r>
              <a:rPr lang="es-ES" sz="3400" b="1" dirty="0">
                <a:solidFill>
                  <a:srgbClr val="006600"/>
                </a:solidFill>
              </a:rPr>
              <a:t> </a:t>
            </a:r>
            <a:r>
              <a:rPr lang="es-ES" sz="3400" b="1" dirty="0" err="1">
                <a:solidFill>
                  <a:srgbClr val="006600"/>
                </a:solidFill>
              </a:rPr>
              <a:t>System</a:t>
            </a:r>
            <a:r>
              <a:rPr lang="es-ES" sz="3400" b="1" dirty="0">
                <a:solidFill>
                  <a:srgbClr val="006600"/>
                </a:solidFill>
              </a:rPr>
              <a:t> </a:t>
            </a:r>
            <a:r>
              <a:rPr lang="es-ES" sz="3400" b="1" dirty="0" err="1">
                <a:solidFill>
                  <a:srgbClr val="006600"/>
                </a:solidFill>
              </a:rPr>
              <a:t>Spain</a:t>
            </a:r>
            <a:r>
              <a:rPr lang="es-ES" sz="3400" b="1" dirty="0">
                <a:solidFill>
                  <a:srgbClr val="006600"/>
                </a:solidFill>
              </a:rPr>
              <a:t> SL </a:t>
            </a:r>
            <a:r>
              <a:rPr lang="es-ES" sz="3400" dirty="0"/>
              <a:t>no es una simple intermediaria sino una </a:t>
            </a:r>
            <a:r>
              <a:rPr lang="es-ES" sz="3400" b="1" dirty="0"/>
              <a:t>empresa de transporte</a:t>
            </a:r>
            <a:r>
              <a:rPr lang="es-ES" sz="3400" dirty="0"/>
              <a:t> y que la compañía ejerce una influencia decisiva sobre las condiciones de las prestaciones efectuadas por los conductores (</a:t>
            </a:r>
            <a:r>
              <a:rPr lang="es-ES" sz="3400" b="1" dirty="0">
                <a:solidFill>
                  <a:srgbClr val="C00000"/>
                </a:solidFill>
              </a:rPr>
              <a:t>sentencia de 20-12-2017, asunto C -434/15</a:t>
            </a:r>
            <a:r>
              <a:rPr lang="es-ES" sz="3400" dirty="0"/>
              <a:t>).  </a:t>
            </a:r>
          </a:p>
          <a:p>
            <a:pPr marL="365760" indent="-256032" algn="just" fontAlgn="auto">
              <a:spcAft>
                <a:spcPts val="0"/>
              </a:spcAft>
              <a:buFont typeface="Wingdings 3"/>
              <a:buChar char=""/>
              <a:defRPr/>
            </a:pPr>
            <a:r>
              <a:rPr lang="es-ES" sz="3400" b="1" dirty="0"/>
              <a:t>Varios pronunciamientos judiciales han apreciado la existencia de relación laboral con los conductores de </a:t>
            </a:r>
            <a:r>
              <a:rPr lang="es-ES" sz="3400" b="1" dirty="0" err="1"/>
              <a:t>Uber</a:t>
            </a:r>
            <a:r>
              <a:rPr lang="es-ES" sz="3400" b="1" dirty="0"/>
              <a:t> fuera de España</a:t>
            </a:r>
            <a:r>
              <a:rPr lang="es-ES" sz="3400" dirty="0"/>
              <a:t>:</a:t>
            </a:r>
          </a:p>
          <a:p>
            <a:pPr marL="621792" lvl="1" algn="just" fontAlgn="auto">
              <a:spcBef>
                <a:spcPts val="324"/>
              </a:spcBef>
              <a:spcAft>
                <a:spcPts val="0"/>
              </a:spcAft>
              <a:buFont typeface="Verdana"/>
              <a:buNone/>
              <a:defRPr/>
            </a:pPr>
            <a:r>
              <a:rPr lang="es-ES" sz="2900" dirty="0"/>
              <a:t>-California </a:t>
            </a:r>
            <a:r>
              <a:rPr lang="es-ES" sz="2900" dirty="0" err="1"/>
              <a:t>Labour</a:t>
            </a:r>
            <a:r>
              <a:rPr lang="es-ES" sz="2900" dirty="0"/>
              <a:t> </a:t>
            </a:r>
            <a:r>
              <a:rPr lang="es-ES" sz="2900" dirty="0" err="1"/>
              <a:t>Commissioner</a:t>
            </a:r>
            <a:r>
              <a:rPr lang="es-ES" sz="2900" dirty="0"/>
              <a:t> (res. de 16-6-2015), en el asunto </a:t>
            </a:r>
            <a:r>
              <a:rPr lang="es-ES" sz="2900" dirty="0" err="1"/>
              <a:t>Barbara</a:t>
            </a:r>
            <a:r>
              <a:rPr lang="es-ES" sz="2900" dirty="0"/>
              <a:t> Ann </a:t>
            </a:r>
            <a:r>
              <a:rPr lang="es-ES" sz="2900" dirty="0" err="1"/>
              <a:t>Berwick</a:t>
            </a:r>
            <a:r>
              <a:rPr lang="es-ES" sz="2900" dirty="0"/>
              <a:t> v. </a:t>
            </a:r>
            <a:r>
              <a:rPr lang="es-ES" sz="2900" dirty="0" err="1"/>
              <a:t>Uber</a:t>
            </a:r>
            <a:r>
              <a:rPr lang="es-ES" sz="2900" dirty="0"/>
              <a:t> Technologies Inc.</a:t>
            </a:r>
          </a:p>
          <a:p>
            <a:pPr marL="621792" lvl="1" algn="just" fontAlgn="auto">
              <a:spcBef>
                <a:spcPts val="324"/>
              </a:spcBef>
              <a:spcAft>
                <a:spcPts val="0"/>
              </a:spcAft>
              <a:buFont typeface="Verdana"/>
              <a:buNone/>
              <a:defRPr/>
            </a:pPr>
            <a:r>
              <a:rPr lang="es-ES" sz="2900" dirty="0"/>
              <a:t>-</a:t>
            </a:r>
            <a:r>
              <a:rPr lang="es-ES" sz="2900" dirty="0" err="1"/>
              <a:t>United</a:t>
            </a:r>
            <a:r>
              <a:rPr lang="es-ES" sz="2900" dirty="0"/>
              <a:t> </a:t>
            </a:r>
            <a:r>
              <a:rPr lang="es-ES" sz="2900" dirty="0" err="1"/>
              <a:t>States</a:t>
            </a:r>
            <a:r>
              <a:rPr lang="es-ES" sz="2900" dirty="0"/>
              <a:t> </a:t>
            </a:r>
            <a:r>
              <a:rPr lang="es-ES" sz="2900" dirty="0" err="1"/>
              <a:t>Dictrict</a:t>
            </a:r>
            <a:r>
              <a:rPr lang="es-ES" sz="2900" dirty="0"/>
              <a:t> </a:t>
            </a:r>
            <a:r>
              <a:rPr lang="es-ES" sz="2900" dirty="0" err="1"/>
              <a:t>Court</a:t>
            </a:r>
            <a:r>
              <a:rPr lang="es-ES" sz="2900" dirty="0"/>
              <a:t> </a:t>
            </a:r>
            <a:r>
              <a:rPr lang="es-ES" sz="2900" dirty="0" err="1"/>
              <a:t>Northern</a:t>
            </a:r>
            <a:r>
              <a:rPr lang="es-ES" sz="2900" dirty="0"/>
              <a:t> </a:t>
            </a:r>
            <a:r>
              <a:rPr lang="es-ES" sz="2900" dirty="0" err="1"/>
              <a:t>District</a:t>
            </a:r>
            <a:r>
              <a:rPr lang="es-ES" sz="2900" dirty="0"/>
              <a:t> of California (res. de 11-3-2015), en asunto </a:t>
            </a:r>
            <a:r>
              <a:rPr lang="es-ES" sz="2900" dirty="0" err="1"/>
              <a:t>O’Connor</a:t>
            </a:r>
            <a:r>
              <a:rPr lang="es-ES" sz="2900" dirty="0"/>
              <a:t> et. al. v. </a:t>
            </a:r>
            <a:r>
              <a:rPr lang="es-ES" sz="2900" dirty="0" err="1"/>
              <a:t>Uber</a:t>
            </a:r>
            <a:r>
              <a:rPr lang="es-ES" sz="2900" dirty="0"/>
              <a:t> Technologies, Inc., alcanzó la misma conclusión.</a:t>
            </a:r>
          </a:p>
          <a:p>
            <a:pPr marL="621792" lvl="1" algn="just" fontAlgn="auto">
              <a:spcBef>
                <a:spcPts val="324"/>
              </a:spcBef>
              <a:spcAft>
                <a:spcPts val="0"/>
              </a:spcAft>
              <a:buFont typeface="Verdana"/>
              <a:buNone/>
              <a:defRPr/>
            </a:pPr>
            <a:r>
              <a:rPr lang="es-ES" sz="2900" dirty="0"/>
              <a:t>- </a:t>
            </a:r>
            <a:r>
              <a:rPr lang="es-ES" sz="2900" dirty="0" err="1"/>
              <a:t>Court</a:t>
            </a:r>
            <a:r>
              <a:rPr lang="es-ES" sz="2900" dirty="0"/>
              <a:t> of Appeal of UK (</a:t>
            </a:r>
            <a:r>
              <a:rPr lang="es-ES" sz="2900" dirty="0" err="1"/>
              <a:t>sent</a:t>
            </a:r>
            <a:r>
              <a:rPr lang="es-ES" sz="2900" dirty="0"/>
              <a:t>. 19-12-2018), confirma decisiones del </a:t>
            </a:r>
            <a:r>
              <a:rPr lang="es-ES" sz="2900" dirty="0" err="1"/>
              <a:t>Employment</a:t>
            </a:r>
            <a:r>
              <a:rPr lang="es-ES" sz="2900" dirty="0"/>
              <a:t> Tribunal of London (</a:t>
            </a:r>
            <a:r>
              <a:rPr lang="es-ES" sz="2900" dirty="0" err="1"/>
              <a:t>sent</a:t>
            </a:r>
            <a:r>
              <a:rPr lang="es-ES" sz="2900" dirty="0"/>
              <a:t>. 28-10-2016) y del </a:t>
            </a:r>
            <a:r>
              <a:rPr lang="es-ES" sz="2900" dirty="0" err="1"/>
              <a:t>Employment</a:t>
            </a:r>
            <a:r>
              <a:rPr lang="es-ES" sz="2900" dirty="0"/>
              <a:t> Appeal Tribunal of London (</a:t>
            </a:r>
            <a:r>
              <a:rPr lang="es-ES" sz="2900" dirty="0" err="1"/>
              <a:t>sent</a:t>
            </a:r>
            <a:r>
              <a:rPr lang="es-ES" sz="2900" dirty="0"/>
              <a:t>. 10-11-2017), que calificó como trabajadores de </a:t>
            </a:r>
            <a:r>
              <a:rPr lang="es-ES" sz="2900" dirty="0" err="1"/>
              <a:t>Uber</a:t>
            </a:r>
            <a:r>
              <a:rPr lang="es-ES" sz="2900" dirty="0"/>
              <a:t> a dos conductores: Mr. Y. </a:t>
            </a:r>
            <a:r>
              <a:rPr lang="es-ES" sz="2900" dirty="0" err="1"/>
              <a:t>Aslam</a:t>
            </a:r>
            <a:r>
              <a:rPr lang="es-ES" sz="2900" dirty="0"/>
              <a:t> y Mr. J. </a:t>
            </a:r>
            <a:r>
              <a:rPr lang="es-ES" sz="2900" dirty="0" err="1"/>
              <a:t>Farran</a:t>
            </a:r>
            <a:r>
              <a:rPr lang="es-ES" sz="2900" dirty="0"/>
              <a:t>.</a:t>
            </a:r>
          </a:p>
          <a:p>
            <a:pPr marL="621792" lvl="1" algn="just" fontAlgn="auto">
              <a:spcBef>
                <a:spcPts val="324"/>
              </a:spcBef>
              <a:spcAft>
                <a:spcPts val="0"/>
              </a:spcAft>
              <a:buFontTx/>
              <a:buChar char="-"/>
              <a:defRPr/>
            </a:pPr>
            <a:r>
              <a:rPr lang="es-ES" sz="2900" dirty="0" err="1"/>
              <a:t>Cour</a:t>
            </a:r>
            <a:r>
              <a:rPr lang="es-ES" sz="2900" dirty="0"/>
              <a:t> d’ </a:t>
            </a:r>
            <a:r>
              <a:rPr lang="es-ES" sz="2900" dirty="0" err="1"/>
              <a:t>Appel</a:t>
            </a:r>
            <a:r>
              <a:rPr lang="es-ES" sz="2900" dirty="0"/>
              <a:t> de Paris (</a:t>
            </a:r>
            <a:r>
              <a:rPr lang="es-ES" sz="2900" dirty="0" err="1"/>
              <a:t>sent</a:t>
            </a:r>
            <a:r>
              <a:rPr lang="es-ES" sz="2900" dirty="0"/>
              <a:t>. 10-1-2019). </a:t>
            </a:r>
          </a:p>
          <a:p>
            <a:pPr marL="621792" lvl="1" algn="just" fontAlgn="auto">
              <a:spcBef>
                <a:spcPts val="324"/>
              </a:spcBef>
              <a:spcAft>
                <a:spcPts val="0"/>
              </a:spcAft>
              <a:buFontTx/>
              <a:buChar char="-"/>
              <a:defRPr/>
            </a:pPr>
            <a:r>
              <a:rPr lang="es-ES" sz="2900" dirty="0"/>
              <a:t>Juzgado de Trabajo nº 33 de Belo Horizonte (</a:t>
            </a:r>
            <a:r>
              <a:rPr lang="es-ES" sz="2900" dirty="0" err="1"/>
              <a:t>sent</a:t>
            </a:r>
            <a:r>
              <a:rPr lang="es-ES" sz="2900" dirty="0"/>
              <a:t>. 13-2-2017).</a:t>
            </a:r>
          </a:p>
          <a:p>
            <a:pPr marL="365760" lvl="1" indent="-256032" algn="just" fontAlgn="auto">
              <a:spcBef>
                <a:spcPts val="400"/>
              </a:spcBef>
              <a:spcAft>
                <a:spcPts val="0"/>
              </a:spcAft>
              <a:buSzPct val="68000"/>
              <a:buFont typeface="Wingdings 3"/>
              <a:buChar char=""/>
              <a:defRPr/>
            </a:pPr>
            <a:r>
              <a:rPr lang="es-ES" sz="3400" dirty="0"/>
              <a:t>Otros pronunciamientos sostienen que son </a:t>
            </a:r>
            <a:r>
              <a:rPr lang="es-ES" sz="3400" i="1" dirty="0" err="1"/>
              <a:t>independent</a:t>
            </a:r>
            <a:r>
              <a:rPr lang="es-ES" sz="3400" i="1" dirty="0"/>
              <a:t> </a:t>
            </a:r>
            <a:r>
              <a:rPr lang="es-ES" sz="3400" i="1" dirty="0" err="1"/>
              <a:t>contractors</a:t>
            </a:r>
            <a:r>
              <a:rPr lang="es-ES" sz="3400" i="1" dirty="0"/>
              <a:t>.</a:t>
            </a:r>
          </a:p>
          <a:p>
            <a:pPr marL="365760" lvl="1" indent="-256032" algn="just" fontAlgn="auto">
              <a:spcBef>
                <a:spcPts val="400"/>
              </a:spcBef>
              <a:spcAft>
                <a:spcPts val="0"/>
              </a:spcAft>
              <a:buSzPct val="68000"/>
              <a:buFont typeface="Wingdings 3"/>
              <a:buChar char=""/>
              <a:defRPr/>
            </a:pPr>
            <a:r>
              <a:rPr lang="es-ES" sz="3400" dirty="0"/>
              <a:t>En España, la </a:t>
            </a:r>
            <a:r>
              <a:rPr lang="es-ES" sz="3400" b="1" dirty="0"/>
              <a:t>Inspección de Trabajo</a:t>
            </a:r>
            <a:r>
              <a:rPr lang="es-ES" sz="3400" dirty="0"/>
              <a:t> considera que la relación es laboral, porque los conductores no disponen de una organización empresarial propia (Informe de ITSS Cataluña 9-3-2015).</a:t>
            </a:r>
          </a:p>
          <a:p>
            <a:pPr marL="365760" indent="-256032" algn="just" fontAlgn="auto">
              <a:spcAft>
                <a:spcPts val="0"/>
              </a:spcAft>
              <a:buFont typeface="Wingdings 3"/>
              <a:buChar char=""/>
              <a:defRPr/>
            </a:pPr>
            <a:endParaRPr lang="es-ES" sz="1800" dirty="0"/>
          </a:p>
        </p:txBody>
      </p:sp>
      <p:sp>
        <p:nvSpPr>
          <p:cNvPr id="3" name="2 Título">
            <a:extLst>
              <a:ext uri="{FF2B5EF4-FFF2-40B4-BE49-F238E27FC236}">
                <a16:creationId xmlns:a16="http://schemas.microsoft.com/office/drawing/2014/main" id="{E0791281-2F23-4807-8DE2-B0E23334F0F4}"/>
              </a:ext>
            </a:extLst>
          </p:cNvPr>
          <p:cNvSpPr>
            <a:spLocks noGrp="1"/>
          </p:cNvSpPr>
          <p:nvPr>
            <p:ph type="title"/>
          </p:nvPr>
        </p:nvSpPr>
        <p:spPr/>
        <p:txBody>
          <a:bodyPr/>
          <a:lstStyle/>
          <a:p>
            <a:pPr algn="ctr" fontAlgn="auto">
              <a:spcAft>
                <a:spcPts val="0"/>
              </a:spcAft>
              <a:defRPr/>
            </a:pPr>
            <a:r>
              <a:rPr lang="es-ES" sz="2800" dirty="0">
                <a:solidFill>
                  <a:srgbClr val="02088A"/>
                </a:solidFill>
              </a:rPr>
              <a:t>LA RELACIÓN DE UBER CON SUS CONDUCTORES</a:t>
            </a:r>
          </a:p>
        </p:txBody>
      </p:sp>
      <p:sp>
        <p:nvSpPr>
          <p:cNvPr id="22531" name="3 Marcador de número de diapositiva">
            <a:extLst>
              <a:ext uri="{FF2B5EF4-FFF2-40B4-BE49-F238E27FC236}">
                <a16:creationId xmlns:a16="http://schemas.microsoft.com/office/drawing/2014/main" id="{697D8D4A-214D-4ADF-AA69-DE318D5167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5953CCB8-D8EA-4649-89CE-8655AC312032}" type="slidenum">
              <a:rPr lang="es-ES" altLang="es-ES"/>
              <a:pPr/>
              <a:t>9</a:t>
            </a:fld>
            <a:endParaRPr lang="es-ES" altLang="es-E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1983</TotalTime>
  <Words>3556</Words>
  <Application>Microsoft Office PowerPoint</Application>
  <PresentationFormat>Presentación en pantalla (4:3)</PresentationFormat>
  <Paragraphs>191</Paragraphs>
  <Slides>26</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Lucida Sans Unicode</vt:lpstr>
      <vt:lpstr>Arial</vt:lpstr>
      <vt:lpstr>Wingdings 3</vt:lpstr>
      <vt:lpstr>Verdana</vt:lpstr>
      <vt:lpstr>Wingdings 2</vt:lpstr>
      <vt:lpstr>Calibri</vt:lpstr>
      <vt:lpstr>Wingdings</vt:lpstr>
      <vt:lpstr>Concurrencia</vt:lpstr>
      <vt:lpstr>    Delimitación entre relación laboral y trabajo por cuenta propia: el sector de la economía colaborativa  UMH, 9 mayo 2019 </vt:lpstr>
      <vt:lpstr>APROXIMACIÓN AL FENÓMENO DEL TRABAJO DIGITAL EN LA ECONOMÍA COLABORATIVA</vt:lpstr>
      <vt:lpstr>MODALIDADES Y CLAVES DEL ÉXITO DE LAS PLATAFORMAS DIGITALES</vt:lpstr>
      <vt:lpstr>EMPRESAS TECNOLÓGICAS VS. EMPRESAS PRESTADORAS DE SERVICIOS (1)</vt:lpstr>
      <vt:lpstr>EMPRESAS TECNOLÓGICAS VS. EMPRESAS    PRESTADORAS DE SERVICIOS (2)</vt:lpstr>
      <vt:lpstr>ELEMENTOS PARA CARACTERIZAR JURÍDICAMENTE LA PRESTACIÓN DE SERVICIOS A TRAVÉS DE LAS PLATAFORMAS DIGITALES</vt:lpstr>
      <vt:lpstr>EL PLAN DIRECTOR POR UN TRABAJO DIGNO 2018-2019-2020 DE LA ITSS</vt:lpstr>
      <vt:lpstr>EL CASO DE UBER</vt:lpstr>
      <vt:lpstr>LA RELACIÓN DE UBER CON SUS CONDUCTORES</vt:lpstr>
      <vt:lpstr> DOCTRINA EXTRAÍBLE DE LOS  PRONUNCIAMIENTOS JUDICIALES SOBRE     UBER</vt:lpstr>
      <vt:lpstr>EL CASO DE BLABLACAR</vt:lpstr>
      <vt:lpstr>EL NUEVO MODELO DE EMPRESAS DE REPARTO</vt:lpstr>
      <vt:lpstr>PRONUNCIAMIENTOS QUE CALIFICAN A LOS REPARTIDORES COMO AUTÓNOMOS (1/2)</vt:lpstr>
      <vt:lpstr>PRONUNCIAMIENTOS ESPAÑOLES QUE CALIFICAN A LOS REPARTIDORES COMO AUTÓNOMOS (2/2)</vt:lpstr>
      <vt:lpstr>PRONUNCIAMIENTOS EXTRANJEROS QUE CALIFICAN A LOS REPARTIDORES COMO AUTÓNOMOS </vt:lpstr>
      <vt:lpstr>PRONUNCIAMIENTOS JUDICIALES QUE DEFIENDEN LA LABORALIDAD DE LOS RIDERS</vt:lpstr>
      <vt:lpstr>ELEMENTOS COMUNES EN LOS PRONUNCIAMIENTOS QUE SOSTIENEN LA LABORALIDAD DE LOS RIDERS (1/2)</vt:lpstr>
      <vt:lpstr>ELEMENTOS COMUNES EN LOS PRONUNCIAMIENTOS QUE SOSTIENEN LA LABORALIDAD DE LOS RIDERS (1/2)</vt:lpstr>
      <vt:lpstr>PRONUNCIAMIENTOS JUDICIALES EXTRANJEROS QUE DEFIENDEN LA LABORALIDAD DE LOS RIDERS</vt:lpstr>
      <vt:lpstr>EL CASO DE LAS PLATAFORMAS DE ALOJAMIENTO ON LINE : AirBNB, Homeway…</vt:lpstr>
      <vt:lpstr>LA INCLUSIÓN DE LOS TRABAJADORES DIGITALES EN EL ÁMBITO DE LA DIRECTIVA SOBRE CONDICIONES DE TRABAJO TRANSPARENTES Y PREVISIBLES</vt:lpstr>
      <vt:lpstr>CONCLUSIONES Y PROPUESTAS PARA UNA  REGULACIÓN FUTURA DE LAS NUEVAS FORMAS DE TRABAJO EN LA ERA DIGITAL (1/4)</vt:lpstr>
      <vt:lpstr>CONCLUSIONES Y PROPUESTAS PARA UNA  REGULACIÓN FUTURA DE LAS NUEVAS FORMAS DE TRABAJO EN LA ERA DIGITAL (2/4)</vt:lpstr>
      <vt:lpstr>CONCLUSIONES Y PROPUESTAS PARA UNA  REGULACIÓN FUTURA DE LAS NUEVAS FORMAS DE TRABAJO EN LA ERA DIGITAL (3/4)</vt:lpstr>
      <vt:lpstr>CONCLUSIONES Y PROPUESTAS PARA UNA  REGULACIÓN FUTURA DE LAS NUEVAS FORMAS DE TRABAJO EN LA ERA DIGITAL (4/4)</vt:lpstr>
      <vt:lpstr>Presentación de PowerPoint</vt:lpstr>
    </vt:vector>
  </TitlesOfParts>
  <Company>Universidad de Murcia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PRESTACIONES DE SERVICIOS A TRAVÉS DE PLATAFORMAS DIGITALES</dc:title>
  <dc:creator>Faustino</dc:creator>
  <cp:lastModifiedBy>maria alvarez fernandez</cp:lastModifiedBy>
  <cp:revision>175</cp:revision>
  <dcterms:created xsi:type="dcterms:W3CDTF">2017-02-21T10:44:15Z</dcterms:created>
  <dcterms:modified xsi:type="dcterms:W3CDTF">2019-05-27T18:32:03Z</dcterms:modified>
  <cp:contentStatus/>
</cp:coreProperties>
</file>